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0"/>
  </p:notesMasterIdLst>
  <p:sldIdLst>
    <p:sldId id="256" r:id="rId5"/>
    <p:sldId id="337" r:id="rId6"/>
    <p:sldId id="257" r:id="rId7"/>
    <p:sldId id="336" r:id="rId8"/>
    <p:sldId id="259" r:id="rId9"/>
    <p:sldId id="262" r:id="rId10"/>
    <p:sldId id="263" r:id="rId11"/>
    <p:sldId id="264" r:id="rId12"/>
    <p:sldId id="265" r:id="rId13"/>
    <p:sldId id="266" r:id="rId14"/>
    <p:sldId id="267" r:id="rId15"/>
    <p:sldId id="268" r:id="rId16"/>
    <p:sldId id="269" r:id="rId17"/>
    <p:sldId id="270" r:id="rId18"/>
    <p:sldId id="272" r:id="rId19"/>
    <p:sldId id="279" r:id="rId20"/>
    <p:sldId id="274" r:id="rId21"/>
    <p:sldId id="278" r:id="rId22"/>
    <p:sldId id="276" r:id="rId23"/>
    <p:sldId id="280" r:id="rId24"/>
    <p:sldId id="277" r:id="rId25"/>
    <p:sldId id="282" r:id="rId26"/>
    <p:sldId id="289" r:id="rId27"/>
    <p:sldId id="284" r:id="rId28"/>
    <p:sldId id="290" r:id="rId29"/>
    <p:sldId id="285" r:id="rId30"/>
    <p:sldId id="286" r:id="rId31"/>
    <p:sldId id="307" r:id="rId32"/>
    <p:sldId id="291" r:id="rId33"/>
    <p:sldId id="292" r:id="rId34"/>
    <p:sldId id="293" r:id="rId35"/>
    <p:sldId id="308" r:id="rId36"/>
    <p:sldId id="309" r:id="rId37"/>
    <p:sldId id="310" r:id="rId38"/>
    <p:sldId id="311" r:id="rId39"/>
    <p:sldId id="313" r:id="rId40"/>
    <p:sldId id="314" r:id="rId41"/>
    <p:sldId id="315" r:id="rId42"/>
    <p:sldId id="316" r:id="rId43"/>
    <p:sldId id="317" r:id="rId44"/>
    <p:sldId id="319" r:id="rId45"/>
    <p:sldId id="321" r:id="rId46"/>
    <p:sldId id="322" r:id="rId47"/>
    <p:sldId id="323" r:id="rId48"/>
    <p:sldId id="302" r:id="rId49"/>
    <p:sldId id="305" r:id="rId50"/>
    <p:sldId id="324" r:id="rId51"/>
    <p:sldId id="304" r:id="rId52"/>
    <p:sldId id="325" r:id="rId53"/>
    <p:sldId id="326" r:id="rId54"/>
    <p:sldId id="333" r:id="rId55"/>
    <p:sldId id="329" r:id="rId56"/>
    <p:sldId id="330" r:id="rId57"/>
    <p:sldId id="331" r:id="rId58"/>
    <p:sldId id="33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2F2B0B-6EC9-4FD4-9F4F-1781EAF23596}" v="10" dt="2022-08-07T01:27:01.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85" autoAdjust="0"/>
  </p:normalViewPr>
  <p:slideViewPr>
    <p:cSldViewPr snapToGrid="0">
      <p:cViewPr varScale="1">
        <p:scale>
          <a:sx n="56" d="100"/>
          <a:sy n="56" d="100"/>
        </p:scale>
        <p:origin x="348" y="60"/>
      </p:cViewPr>
      <p:guideLst/>
    </p:cSldViewPr>
  </p:slideViewPr>
  <p:outlineViewPr>
    <p:cViewPr>
      <p:scale>
        <a:sx n="33" d="100"/>
        <a:sy n="33" d="100"/>
      </p:scale>
      <p:origin x="0" y="-197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rung Tin (K. Hau mon truc trang)" userId="87dd5bb8-2954-43c6-b106-d795ade0d11a" providerId="ADAL" clId="{932F2B0B-6EC9-4FD4-9F4F-1781EAF23596}"/>
    <pc:docChg chg="undo custSel addSld delSld modSld sldOrd">
      <pc:chgData name="Nguyen Trung Tin (K. Hau mon truc trang)" userId="87dd5bb8-2954-43c6-b106-d795ade0d11a" providerId="ADAL" clId="{932F2B0B-6EC9-4FD4-9F4F-1781EAF23596}" dt="2022-08-07T01:27:38.420" v="2240" actId="20577"/>
      <pc:docMkLst>
        <pc:docMk/>
      </pc:docMkLst>
      <pc:sldChg chg="modSp mod">
        <pc:chgData name="Nguyen Trung Tin (K. Hau mon truc trang)" userId="87dd5bb8-2954-43c6-b106-d795ade0d11a" providerId="ADAL" clId="{932F2B0B-6EC9-4FD4-9F4F-1781EAF23596}" dt="2022-08-07T00:07:14.425" v="471" actId="20577"/>
        <pc:sldMkLst>
          <pc:docMk/>
          <pc:sldMk cId="3375906729" sldId="256"/>
        </pc:sldMkLst>
        <pc:spChg chg="mod">
          <ac:chgData name="Nguyen Trung Tin (K. Hau mon truc trang)" userId="87dd5bb8-2954-43c6-b106-d795ade0d11a" providerId="ADAL" clId="{932F2B0B-6EC9-4FD4-9F4F-1781EAF23596}" dt="2022-08-07T00:07:14.425" v="471" actId="20577"/>
          <ac:spMkLst>
            <pc:docMk/>
            <pc:sldMk cId="3375906729" sldId="256"/>
            <ac:spMk id="2" creationId="{2FCD13B4-E710-4DC0-A191-389CC5429C26}"/>
          </ac:spMkLst>
        </pc:spChg>
      </pc:sldChg>
      <pc:sldChg chg="modSp mod">
        <pc:chgData name="Nguyen Trung Tin (K. Hau mon truc trang)" userId="87dd5bb8-2954-43c6-b106-d795ade0d11a" providerId="ADAL" clId="{932F2B0B-6EC9-4FD4-9F4F-1781EAF23596}" dt="2022-08-06T08:48:12.001" v="172" actId="6549"/>
        <pc:sldMkLst>
          <pc:docMk/>
          <pc:sldMk cId="3042868510" sldId="259"/>
        </pc:sldMkLst>
        <pc:spChg chg="mod">
          <ac:chgData name="Nguyen Trung Tin (K. Hau mon truc trang)" userId="87dd5bb8-2954-43c6-b106-d795ade0d11a" providerId="ADAL" clId="{932F2B0B-6EC9-4FD4-9F4F-1781EAF23596}" dt="2022-08-06T08:48:12.001" v="172" actId="6549"/>
          <ac:spMkLst>
            <pc:docMk/>
            <pc:sldMk cId="3042868510" sldId="259"/>
            <ac:spMk id="3" creationId="{7C7756C8-821E-40C8-9D76-FC9827EAE267}"/>
          </ac:spMkLst>
        </pc:spChg>
      </pc:sldChg>
      <pc:sldChg chg="modSp mod">
        <pc:chgData name="Nguyen Trung Tin (K. Hau mon truc trang)" userId="87dd5bb8-2954-43c6-b106-d795ade0d11a" providerId="ADAL" clId="{932F2B0B-6EC9-4FD4-9F4F-1781EAF23596}" dt="2022-08-07T01:02:01.536" v="1451" actId="20577"/>
        <pc:sldMkLst>
          <pc:docMk/>
          <pc:sldMk cId="2076794730" sldId="262"/>
        </pc:sldMkLst>
        <pc:spChg chg="mod">
          <ac:chgData name="Nguyen Trung Tin (K. Hau mon truc trang)" userId="87dd5bb8-2954-43c6-b106-d795ade0d11a" providerId="ADAL" clId="{932F2B0B-6EC9-4FD4-9F4F-1781EAF23596}" dt="2022-08-07T01:01:11.198" v="1414" actId="27636"/>
          <ac:spMkLst>
            <pc:docMk/>
            <pc:sldMk cId="2076794730" sldId="262"/>
            <ac:spMk id="3" creationId="{C4D90568-AB93-461C-A2E3-B0FCCE78BDF7}"/>
          </ac:spMkLst>
        </pc:spChg>
        <pc:spChg chg="mod">
          <ac:chgData name="Nguyen Trung Tin (K. Hau mon truc trang)" userId="87dd5bb8-2954-43c6-b106-d795ade0d11a" providerId="ADAL" clId="{932F2B0B-6EC9-4FD4-9F4F-1781EAF23596}" dt="2022-08-07T01:02:01.536" v="1451" actId="20577"/>
          <ac:spMkLst>
            <pc:docMk/>
            <pc:sldMk cId="2076794730" sldId="262"/>
            <ac:spMk id="4" creationId="{529809AC-9762-CDD8-A226-5E24665183DB}"/>
          </ac:spMkLst>
        </pc:spChg>
      </pc:sldChg>
      <pc:sldChg chg="modSp mod">
        <pc:chgData name="Nguyen Trung Tin (K. Hau mon truc trang)" userId="87dd5bb8-2954-43c6-b106-d795ade0d11a" providerId="ADAL" clId="{932F2B0B-6EC9-4FD4-9F4F-1781EAF23596}" dt="2022-08-06T08:23:46.035" v="16" actId="20577"/>
        <pc:sldMkLst>
          <pc:docMk/>
          <pc:sldMk cId="1889571678" sldId="263"/>
        </pc:sldMkLst>
        <pc:spChg chg="mod">
          <ac:chgData name="Nguyen Trung Tin (K. Hau mon truc trang)" userId="87dd5bb8-2954-43c6-b106-d795ade0d11a" providerId="ADAL" clId="{932F2B0B-6EC9-4FD4-9F4F-1781EAF23596}" dt="2022-08-06T08:23:46.035" v="16" actId="20577"/>
          <ac:spMkLst>
            <pc:docMk/>
            <pc:sldMk cId="1889571678" sldId="263"/>
            <ac:spMk id="3" creationId="{60C4CA3E-CD7B-40F8-920A-76AF079008C6}"/>
          </ac:spMkLst>
        </pc:spChg>
      </pc:sldChg>
      <pc:sldChg chg="modSp mod">
        <pc:chgData name="Nguyen Trung Tin (K. Hau mon truc trang)" userId="87dd5bb8-2954-43c6-b106-d795ade0d11a" providerId="ADAL" clId="{932F2B0B-6EC9-4FD4-9F4F-1781EAF23596}" dt="2022-08-06T08:24:17.834" v="19" actId="1076"/>
        <pc:sldMkLst>
          <pc:docMk/>
          <pc:sldMk cId="3262205262" sldId="264"/>
        </pc:sldMkLst>
        <pc:spChg chg="mod">
          <ac:chgData name="Nguyen Trung Tin (K. Hau mon truc trang)" userId="87dd5bb8-2954-43c6-b106-d795ade0d11a" providerId="ADAL" clId="{932F2B0B-6EC9-4FD4-9F4F-1781EAF23596}" dt="2022-08-06T08:24:17.834" v="19" actId="1076"/>
          <ac:spMkLst>
            <pc:docMk/>
            <pc:sldMk cId="3262205262" sldId="264"/>
            <ac:spMk id="3" creationId="{1B3E3127-D077-46B0-8984-6F5155AE6E4F}"/>
          </ac:spMkLst>
        </pc:spChg>
      </pc:sldChg>
      <pc:sldChg chg="modSp mod">
        <pc:chgData name="Nguyen Trung Tin (K. Hau mon truc trang)" userId="87dd5bb8-2954-43c6-b106-d795ade0d11a" providerId="ADAL" clId="{932F2B0B-6EC9-4FD4-9F4F-1781EAF23596}" dt="2022-08-06T08:50:00.646" v="173" actId="2711"/>
        <pc:sldMkLst>
          <pc:docMk/>
          <pc:sldMk cId="324377819" sldId="265"/>
        </pc:sldMkLst>
        <pc:spChg chg="mod">
          <ac:chgData name="Nguyen Trung Tin (K. Hau mon truc trang)" userId="87dd5bb8-2954-43c6-b106-d795ade0d11a" providerId="ADAL" clId="{932F2B0B-6EC9-4FD4-9F4F-1781EAF23596}" dt="2022-08-06T08:50:00.646" v="173" actId="2711"/>
          <ac:spMkLst>
            <pc:docMk/>
            <pc:sldMk cId="324377819" sldId="265"/>
            <ac:spMk id="3" creationId="{D7715DA3-4AF5-4FB2-BF8E-9C9BE352F9E2}"/>
          </ac:spMkLst>
        </pc:spChg>
      </pc:sldChg>
      <pc:sldChg chg="modSp mod">
        <pc:chgData name="Nguyen Trung Tin (K. Hau mon truc trang)" userId="87dd5bb8-2954-43c6-b106-d795ade0d11a" providerId="ADAL" clId="{932F2B0B-6EC9-4FD4-9F4F-1781EAF23596}" dt="2022-08-06T08:26:25.018" v="27" actId="1076"/>
        <pc:sldMkLst>
          <pc:docMk/>
          <pc:sldMk cId="465051698" sldId="266"/>
        </pc:sldMkLst>
        <pc:spChg chg="mod">
          <ac:chgData name="Nguyen Trung Tin (K. Hau mon truc trang)" userId="87dd5bb8-2954-43c6-b106-d795ade0d11a" providerId="ADAL" clId="{932F2B0B-6EC9-4FD4-9F4F-1781EAF23596}" dt="2022-08-06T08:26:21.076" v="25" actId="27636"/>
          <ac:spMkLst>
            <pc:docMk/>
            <pc:sldMk cId="465051698" sldId="266"/>
            <ac:spMk id="3" creationId="{D89B926E-DB23-4171-810D-E8FC10D3081F}"/>
          </ac:spMkLst>
        </pc:spChg>
        <pc:picChg chg="mod">
          <ac:chgData name="Nguyen Trung Tin (K. Hau mon truc trang)" userId="87dd5bb8-2954-43c6-b106-d795ade0d11a" providerId="ADAL" clId="{932F2B0B-6EC9-4FD4-9F4F-1781EAF23596}" dt="2022-08-06T08:26:25.018" v="27" actId="1076"/>
          <ac:picMkLst>
            <pc:docMk/>
            <pc:sldMk cId="465051698" sldId="266"/>
            <ac:picMk id="12" creationId="{A0D37974-E52B-D4AA-52C2-4178E9BF9FE9}"/>
          </ac:picMkLst>
        </pc:picChg>
      </pc:sldChg>
      <pc:sldChg chg="addSp delSp modSp mod modClrScheme chgLayout">
        <pc:chgData name="Nguyen Trung Tin (K. Hau mon truc trang)" userId="87dd5bb8-2954-43c6-b106-d795ade0d11a" providerId="ADAL" clId="{932F2B0B-6EC9-4FD4-9F4F-1781EAF23596}" dt="2022-08-06T08:33:20.155" v="138" actId="5793"/>
        <pc:sldMkLst>
          <pc:docMk/>
          <pc:sldMk cId="699230102" sldId="268"/>
        </pc:sldMkLst>
        <pc:spChg chg="mod ord">
          <ac:chgData name="Nguyen Trung Tin (K. Hau mon truc trang)" userId="87dd5bb8-2954-43c6-b106-d795ade0d11a" providerId="ADAL" clId="{932F2B0B-6EC9-4FD4-9F4F-1781EAF23596}" dt="2022-08-06T08:32:18.861" v="78" actId="700"/>
          <ac:spMkLst>
            <pc:docMk/>
            <pc:sldMk cId="699230102" sldId="268"/>
            <ac:spMk id="2" creationId="{0E1B5567-0BDD-483A-9B30-17372A6F6495}"/>
          </ac:spMkLst>
        </pc:spChg>
        <pc:spChg chg="mod ord">
          <ac:chgData name="Nguyen Trung Tin (K. Hau mon truc trang)" userId="87dd5bb8-2954-43c6-b106-d795ade0d11a" providerId="ADAL" clId="{932F2B0B-6EC9-4FD4-9F4F-1781EAF23596}" dt="2022-08-06T08:33:20.155" v="138" actId="5793"/>
          <ac:spMkLst>
            <pc:docMk/>
            <pc:sldMk cId="699230102" sldId="268"/>
            <ac:spMk id="3" creationId="{6402428C-CB50-4ABA-B74A-281D3C6D8554}"/>
          </ac:spMkLst>
        </pc:spChg>
        <pc:spChg chg="add del mod ord">
          <ac:chgData name="Nguyen Trung Tin (K. Hau mon truc trang)" userId="87dd5bb8-2954-43c6-b106-d795ade0d11a" providerId="ADAL" clId="{932F2B0B-6EC9-4FD4-9F4F-1781EAF23596}" dt="2022-08-06T08:32:29.312" v="85" actId="22"/>
          <ac:spMkLst>
            <pc:docMk/>
            <pc:sldMk cId="699230102" sldId="268"/>
            <ac:spMk id="4" creationId="{2721D278-730F-1868-6D5F-F57A0898374A}"/>
          </ac:spMkLst>
        </pc:spChg>
        <pc:picChg chg="add mod ord">
          <ac:chgData name="Nguyen Trung Tin (K. Hau mon truc trang)" userId="87dd5bb8-2954-43c6-b106-d795ade0d11a" providerId="ADAL" clId="{932F2B0B-6EC9-4FD4-9F4F-1781EAF23596}" dt="2022-08-06T08:32:31.534" v="86" actId="14100"/>
          <ac:picMkLst>
            <pc:docMk/>
            <pc:sldMk cId="699230102" sldId="268"/>
            <ac:picMk id="6" creationId="{DC03B35E-18B1-375C-C759-C9CD343AEFD7}"/>
          </ac:picMkLst>
        </pc:picChg>
      </pc:sldChg>
      <pc:sldChg chg="addSp delSp modSp mod modClrScheme chgLayout">
        <pc:chgData name="Nguyen Trung Tin (K. Hau mon truc trang)" userId="87dd5bb8-2954-43c6-b106-d795ade0d11a" providerId="ADAL" clId="{932F2B0B-6EC9-4FD4-9F4F-1781EAF23596}" dt="2022-08-06T08:35:22.786" v="146" actId="14100"/>
        <pc:sldMkLst>
          <pc:docMk/>
          <pc:sldMk cId="2417901557" sldId="269"/>
        </pc:sldMkLst>
        <pc:spChg chg="mod ord">
          <ac:chgData name="Nguyen Trung Tin (K. Hau mon truc trang)" userId="87dd5bb8-2954-43c6-b106-d795ade0d11a" providerId="ADAL" clId="{932F2B0B-6EC9-4FD4-9F4F-1781EAF23596}" dt="2022-08-06T08:35:03.320" v="139" actId="700"/>
          <ac:spMkLst>
            <pc:docMk/>
            <pc:sldMk cId="2417901557" sldId="269"/>
            <ac:spMk id="2" creationId="{444FAC55-3FE6-4004-B0AD-61414386F112}"/>
          </ac:spMkLst>
        </pc:spChg>
        <pc:spChg chg="mod ord">
          <ac:chgData name="Nguyen Trung Tin (K. Hau mon truc trang)" userId="87dd5bb8-2954-43c6-b106-d795ade0d11a" providerId="ADAL" clId="{932F2B0B-6EC9-4FD4-9F4F-1781EAF23596}" dt="2022-08-06T08:35:20.059" v="145" actId="1076"/>
          <ac:spMkLst>
            <pc:docMk/>
            <pc:sldMk cId="2417901557" sldId="269"/>
            <ac:spMk id="3" creationId="{4B3644C0-7BD0-49E6-9137-23D5DEEF016F}"/>
          </ac:spMkLst>
        </pc:spChg>
        <pc:spChg chg="add del mod ord">
          <ac:chgData name="Nguyen Trung Tin (K. Hau mon truc trang)" userId="87dd5bb8-2954-43c6-b106-d795ade0d11a" providerId="ADAL" clId="{932F2B0B-6EC9-4FD4-9F4F-1781EAF23596}" dt="2022-08-06T08:35:16.213" v="141"/>
          <ac:spMkLst>
            <pc:docMk/>
            <pc:sldMk cId="2417901557" sldId="269"/>
            <ac:spMk id="4" creationId="{10B84842-7AED-CD0E-4210-80885063825B}"/>
          </ac:spMkLst>
        </pc:spChg>
        <pc:picChg chg="add mod">
          <ac:chgData name="Nguyen Trung Tin (K. Hau mon truc trang)" userId="87dd5bb8-2954-43c6-b106-d795ade0d11a" providerId="ADAL" clId="{932F2B0B-6EC9-4FD4-9F4F-1781EAF23596}" dt="2022-08-06T08:35:22.786" v="146" actId="14100"/>
          <ac:picMkLst>
            <pc:docMk/>
            <pc:sldMk cId="2417901557" sldId="269"/>
            <ac:picMk id="5" creationId="{2341A1C9-414A-3F5F-51A2-A0E3B36C6105}"/>
          </ac:picMkLst>
        </pc:picChg>
      </pc:sldChg>
      <pc:sldChg chg="modSp mod">
        <pc:chgData name="Nguyen Trung Tin (K. Hau mon truc trang)" userId="87dd5bb8-2954-43c6-b106-d795ade0d11a" providerId="ADAL" clId="{932F2B0B-6EC9-4FD4-9F4F-1781EAF23596}" dt="2022-08-06T08:38:51.343" v="171" actId="27636"/>
        <pc:sldMkLst>
          <pc:docMk/>
          <pc:sldMk cId="1491954627" sldId="270"/>
        </pc:sldMkLst>
        <pc:spChg chg="mod">
          <ac:chgData name="Nguyen Trung Tin (K. Hau mon truc trang)" userId="87dd5bb8-2954-43c6-b106-d795ade0d11a" providerId="ADAL" clId="{932F2B0B-6EC9-4FD4-9F4F-1781EAF23596}" dt="2022-08-06T08:38:51.343" v="171" actId="27636"/>
          <ac:spMkLst>
            <pc:docMk/>
            <pc:sldMk cId="1491954627" sldId="270"/>
            <ac:spMk id="2" creationId="{FF868FC1-9BDA-4193-A347-CADE9357C2FF}"/>
          </ac:spMkLst>
        </pc:spChg>
        <pc:spChg chg="mod">
          <ac:chgData name="Nguyen Trung Tin (K. Hau mon truc trang)" userId="87dd5bb8-2954-43c6-b106-d795ade0d11a" providerId="ADAL" clId="{932F2B0B-6EC9-4FD4-9F4F-1781EAF23596}" dt="2022-08-06T08:37:49.171" v="165"/>
          <ac:spMkLst>
            <pc:docMk/>
            <pc:sldMk cId="1491954627" sldId="270"/>
            <ac:spMk id="3" creationId="{EA9A54AF-251F-4161-A181-8A39D79FB34E}"/>
          </ac:spMkLst>
        </pc:spChg>
      </pc:sldChg>
      <pc:sldChg chg="modSp del mod">
        <pc:chgData name="Nguyen Trung Tin (K. Hau mon truc trang)" userId="87dd5bb8-2954-43c6-b106-d795ade0d11a" providerId="ADAL" clId="{932F2B0B-6EC9-4FD4-9F4F-1781EAF23596}" dt="2022-08-06T08:37:53.381" v="166" actId="47"/>
        <pc:sldMkLst>
          <pc:docMk/>
          <pc:sldMk cId="2281127708" sldId="271"/>
        </pc:sldMkLst>
        <pc:spChg chg="mod">
          <ac:chgData name="Nguyen Trung Tin (K. Hau mon truc trang)" userId="87dd5bb8-2954-43c6-b106-d795ade0d11a" providerId="ADAL" clId="{932F2B0B-6EC9-4FD4-9F4F-1781EAF23596}" dt="2022-08-06T08:37:39.796" v="154" actId="21"/>
          <ac:spMkLst>
            <pc:docMk/>
            <pc:sldMk cId="2281127708" sldId="271"/>
            <ac:spMk id="3" creationId="{2141EF68-5DE7-4F34-89AA-2169D68B42A1}"/>
          </ac:spMkLst>
        </pc:spChg>
      </pc:sldChg>
      <pc:sldChg chg="modSp mod">
        <pc:chgData name="Nguyen Trung Tin (K. Hau mon truc trang)" userId="87dd5bb8-2954-43c6-b106-d795ade0d11a" providerId="ADAL" clId="{932F2B0B-6EC9-4FD4-9F4F-1781EAF23596}" dt="2022-08-06T09:18:53.697" v="223" actId="20577"/>
        <pc:sldMkLst>
          <pc:docMk/>
          <pc:sldMk cId="1983228880" sldId="274"/>
        </pc:sldMkLst>
        <pc:spChg chg="mod">
          <ac:chgData name="Nguyen Trung Tin (K. Hau mon truc trang)" userId="87dd5bb8-2954-43c6-b106-d795ade0d11a" providerId="ADAL" clId="{932F2B0B-6EC9-4FD4-9F4F-1781EAF23596}" dt="2022-08-06T09:18:53.697" v="223" actId="20577"/>
          <ac:spMkLst>
            <pc:docMk/>
            <pc:sldMk cId="1983228880" sldId="274"/>
            <ac:spMk id="11" creationId="{8B9B2068-DC12-BBB4-6FA7-3AFE9B96E8CB}"/>
          </ac:spMkLst>
        </pc:spChg>
        <pc:spChg chg="mod">
          <ac:chgData name="Nguyen Trung Tin (K. Hau mon truc trang)" userId="87dd5bb8-2954-43c6-b106-d795ade0d11a" providerId="ADAL" clId="{932F2B0B-6EC9-4FD4-9F4F-1781EAF23596}" dt="2022-08-06T08:59:49.107" v="195" actId="20577"/>
          <ac:spMkLst>
            <pc:docMk/>
            <pc:sldMk cId="1983228880" sldId="274"/>
            <ac:spMk id="12" creationId="{431F968D-B068-7823-6C86-F0ACEEA2D828}"/>
          </ac:spMkLst>
        </pc:spChg>
      </pc:sldChg>
      <pc:sldChg chg="modSp mod">
        <pc:chgData name="Nguyen Trung Tin (K. Hau mon truc trang)" userId="87dd5bb8-2954-43c6-b106-d795ade0d11a" providerId="ADAL" clId="{932F2B0B-6EC9-4FD4-9F4F-1781EAF23596}" dt="2022-08-06T09:02:29.219" v="204" actId="27636"/>
        <pc:sldMkLst>
          <pc:docMk/>
          <pc:sldMk cId="4193564842" sldId="276"/>
        </pc:sldMkLst>
        <pc:spChg chg="mod">
          <ac:chgData name="Nguyen Trung Tin (K. Hau mon truc trang)" userId="87dd5bb8-2954-43c6-b106-d795ade0d11a" providerId="ADAL" clId="{932F2B0B-6EC9-4FD4-9F4F-1781EAF23596}" dt="2022-08-06T09:02:29.219" v="204" actId="27636"/>
          <ac:spMkLst>
            <pc:docMk/>
            <pc:sldMk cId="4193564842" sldId="276"/>
            <ac:spMk id="7" creationId="{DEE93BDC-E380-0707-B463-107438E0D6EB}"/>
          </ac:spMkLst>
        </pc:spChg>
      </pc:sldChg>
      <pc:sldChg chg="modSp mod">
        <pc:chgData name="Nguyen Trung Tin (K. Hau mon truc trang)" userId="87dd5bb8-2954-43c6-b106-d795ade0d11a" providerId="ADAL" clId="{932F2B0B-6EC9-4FD4-9F4F-1781EAF23596}" dt="2022-08-06T09:19:22.141" v="227" actId="20577"/>
        <pc:sldMkLst>
          <pc:docMk/>
          <pc:sldMk cId="3687228029" sldId="277"/>
        </pc:sldMkLst>
        <pc:spChg chg="mod">
          <ac:chgData name="Nguyen Trung Tin (K. Hau mon truc trang)" userId="87dd5bb8-2954-43c6-b106-d795ade0d11a" providerId="ADAL" clId="{932F2B0B-6EC9-4FD4-9F4F-1781EAF23596}" dt="2022-08-06T09:19:22.141" v="227" actId="20577"/>
          <ac:spMkLst>
            <pc:docMk/>
            <pc:sldMk cId="3687228029" sldId="277"/>
            <ac:spMk id="3" creationId="{58B6C7C1-3B60-F95C-0045-181EA0FFE012}"/>
          </ac:spMkLst>
        </pc:spChg>
      </pc:sldChg>
      <pc:sldChg chg="modSp mod">
        <pc:chgData name="Nguyen Trung Tin (K. Hau mon truc trang)" userId="87dd5bb8-2954-43c6-b106-d795ade0d11a" providerId="ADAL" clId="{932F2B0B-6EC9-4FD4-9F4F-1781EAF23596}" dt="2022-08-06T08:59:31.430" v="193" actId="20577"/>
        <pc:sldMkLst>
          <pc:docMk/>
          <pc:sldMk cId="1902184604" sldId="278"/>
        </pc:sldMkLst>
        <pc:spChg chg="mod">
          <ac:chgData name="Nguyen Trung Tin (K. Hau mon truc trang)" userId="87dd5bb8-2954-43c6-b106-d795ade0d11a" providerId="ADAL" clId="{932F2B0B-6EC9-4FD4-9F4F-1781EAF23596}" dt="2022-08-06T08:59:31.430" v="193" actId="20577"/>
          <ac:spMkLst>
            <pc:docMk/>
            <pc:sldMk cId="1902184604" sldId="278"/>
            <ac:spMk id="4" creationId="{328F4B90-4FEE-E8AD-DE46-A0A0E5B8AC71}"/>
          </ac:spMkLst>
        </pc:spChg>
        <pc:picChg chg="mod">
          <ac:chgData name="Nguyen Trung Tin (K. Hau mon truc trang)" userId="87dd5bb8-2954-43c6-b106-d795ade0d11a" providerId="ADAL" clId="{932F2B0B-6EC9-4FD4-9F4F-1781EAF23596}" dt="2022-08-06T08:59:11.345" v="182" actId="1076"/>
          <ac:picMkLst>
            <pc:docMk/>
            <pc:sldMk cId="1902184604" sldId="278"/>
            <ac:picMk id="6" creationId="{46FC9660-0DF6-FA1E-79CE-5CDF8A7812D5}"/>
          </ac:picMkLst>
        </pc:picChg>
      </pc:sldChg>
      <pc:sldChg chg="modSp mod">
        <pc:chgData name="Nguyen Trung Tin (K. Hau mon truc trang)" userId="87dd5bb8-2954-43c6-b106-d795ade0d11a" providerId="ADAL" clId="{932F2B0B-6EC9-4FD4-9F4F-1781EAF23596}" dt="2022-08-06T08:57:50.580" v="177" actId="20577"/>
        <pc:sldMkLst>
          <pc:docMk/>
          <pc:sldMk cId="1837579058" sldId="279"/>
        </pc:sldMkLst>
        <pc:spChg chg="mod">
          <ac:chgData name="Nguyen Trung Tin (K. Hau mon truc trang)" userId="87dd5bb8-2954-43c6-b106-d795ade0d11a" providerId="ADAL" clId="{932F2B0B-6EC9-4FD4-9F4F-1781EAF23596}" dt="2022-08-06T08:57:50.580" v="177" actId="20577"/>
          <ac:spMkLst>
            <pc:docMk/>
            <pc:sldMk cId="1837579058" sldId="279"/>
            <ac:spMk id="3" creationId="{EDFD703B-3C4E-D9CE-6624-51E17C35135F}"/>
          </ac:spMkLst>
        </pc:spChg>
      </pc:sldChg>
      <pc:sldChg chg="modSp mod">
        <pc:chgData name="Nguyen Trung Tin (K. Hau mon truc trang)" userId="87dd5bb8-2954-43c6-b106-d795ade0d11a" providerId="ADAL" clId="{932F2B0B-6EC9-4FD4-9F4F-1781EAF23596}" dt="2022-08-06T09:05:06.837" v="211" actId="20577"/>
        <pc:sldMkLst>
          <pc:docMk/>
          <pc:sldMk cId="3577739516" sldId="280"/>
        </pc:sldMkLst>
        <pc:spChg chg="mod">
          <ac:chgData name="Nguyen Trung Tin (K. Hau mon truc trang)" userId="87dd5bb8-2954-43c6-b106-d795ade0d11a" providerId="ADAL" clId="{932F2B0B-6EC9-4FD4-9F4F-1781EAF23596}" dt="2022-08-06T09:05:06.837" v="211" actId="20577"/>
          <ac:spMkLst>
            <pc:docMk/>
            <pc:sldMk cId="3577739516" sldId="280"/>
            <ac:spMk id="7" creationId="{DEE93BDC-E380-0707-B463-107438E0D6EB}"/>
          </ac:spMkLst>
        </pc:spChg>
        <pc:picChg chg="mod">
          <ac:chgData name="Nguyen Trung Tin (K. Hau mon truc trang)" userId="87dd5bb8-2954-43c6-b106-d795ade0d11a" providerId="ADAL" clId="{932F2B0B-6EC9-4FD4-9F4F-1781EAF23596}" dt="2022-08-06T09:04:50.532" v="206" actId="1076"/>
          <ac:picMkLst>
            <pc:docMk/>
            <pc:sldMk cId="3577739516" sldId="280"/>
            <ac:picMk id="5" creationId="{63986A7B-F0D6-861A-7765-BE45050BD123}"/>
          </ac:picMkLst>
        </pc:picChg>
      </pc:sldChg>
      <pc:sldChg chg="modSp mod">
        <pc:chgData name="Nguyen Trung Tin (K. Hau mon truc trang)" userId="87dd5bb8-2954-43c6-b106-d795ade0d11a" providerId="ADAL" clId="{932F2B0B-6EC9-4FD4-9F4F-1781EAF23596}" dt="2022-08-06T09:11:02.639" v="221" actId="27636"/>
        <pc:sldMkLst>
          <pc:docMk/>
          <pc:sldMk cId="4149773053" sldId="282"/>
        </pc:sldMkLst>
        <pc:spChg chg="mod">
          <ac:chgData name="Nguyen Trung Tin (K. Hau mon truc trang)" userId="87dd5bb8-2954-43c6-b106-d795ade0d11a" providerId="ADAL" clId="{932F2B0B-6EC9-4FD4-9F4F-1781EAF23596}" dt="2022-08-06T09:11:02.639" v="221" actId="27636"/>
          <ac:spMkLst>
            <pc:docMk/>
            <pc:sldMk cId="4149773053" sldId="282"/>
            <ac:spMk id="3" creationId="{BA410462-87AA-217A-EB9E-79BD6A57D677}"/>
          </ac:spMkLst>
        </pc:spChg>
      </pc:sldChg>
      <pc:sldChg chg="modSp mod">
        <pc:chgData name="Nguyen Trung Tin (K. Hau mon truc trang)" userId="87dd5bb8-2954-43c6-b106-d795ade0d11a" providerId="ADAL" clId="{932F2B0B-6EC9-4FD4-9F4F-1781EAF23596}" dt="2022-08-06T09:21:32.117" v="232" actId="6549"/>
        <pc:sldMkLst>
          <pc:docMk/>
          <pc:sldMk cId="1863018869" sldId="284"/>
        </pc:sldMkLst>
        <pc:spChg chg="mod">
          <ac:chgData name="Nguyen Trung Tin (K. Hau mon truc trang)" userId="87dd5bb8-2954-43c6-b106-d795ade0d11a" providerId="ADAL" clId="{932F2B0B-6EC9-4FD4-9F4F-1781EAF23596}" dt="2022-08-06T09:21:32.117" v="232" actId="6549"/>
          <ac:spMkLst>
            <pc:docMk/>
            <pc:sldMk cId="1863018869" sldId="284"/>
            <ac:spMk id="3" creationId="{214C8071-0C2E-AB8B-D6AE-C32A7473C832}"/>
          </ac:spMkLst>
        </pc:spChg>
      </pc:sldChg>
      <pc:sldChg chg="modSp mod">
        <pc:chgData name="Nguyen Trung Tin (K. Hau mon truc trang)" userId="87dd5bb8-2954-43c6-b106-d795ade0d11a" providerId="ADAL" clId="{932F2B0B-6EC9-4FD4-9F4F-1781EAF23596}" dt="2022-08-06T09:26:37.676" v="237" actId="1076"/>
        <pc:sldMkLst>
          <pc:docMk/>
          <pc:sldMk cId="2229167145" sldId="286"/>
        </pc:sldMkLst>
        <pc:spChg chg="mod">
          <ac:chgData name="Nguyen Trung Tin (K. Hau mon truc trang)" userId="87dd5bb8-2954-43c6-b106-d795ade0d11a" providerId="ADAL" clId="{932F2B0B-6EC9-4FD4-9F4F-1781EAF23596}" dt="2022-08-06T09:25:51.887" v="234" actId="27636"/>
          <ac:spMkLst>
            <pc:docMk/>
            <pc:sldMk cId="2229167145" sldId="286"/>
            <ac:spMk id="2" creationId="{E3FD1F25-76FE-63B0-220B-A359796490C8}"/>
          </ac:spMkLst>
        </pc:spChg>
        <pc:spChg chg="mod">
          <ac:chgData name="Nguyen Trung Tin (K. Hau mon truc trang)" userId="87dd5bb8-2954-43c6-b106-d795ade0d11a" providerId="ADAL" clId="{932F2B0B-6EC9-4FD4-9F4F-1781EAF23596}" dt="2022-08-06T09:26:34.020" v="235" actId="1076"/>
          <ac:spMkLst>
            <pc:docMk/>
            <pc:sldMk cId="2229167145" sldId="286"/>
            <ac:spMk id="3" creationId="{332970EB-0975-00E4-B869-A67E7F55FF2C}"/>
          </ac:spMkLst>
        </pc:spChg>
        <pc:picChg chg="mod">
          <ac:chgData name="Nguyen Trung Tin (K. Hau mon truc trang)" userId="87dd5bb8-2954-43c6-b106-d795ade0d11a" providerId="ADAL" clId="{932F2B0B-6EC9-4FD4-9F4F-1781EAF23596}" dt="2022-08-06T09:26:37.676" v="237" actId="1076"/>
          <ac:picMkLst>
            <pc:docMk/>
            <pc:sldMk cId="2229167145" sldId="286"/>
            <ac:picMk id="5" creationId="{8CCD33F3-32A6-CB2E-6702-FE939BCFBAAB}"/>
          </ac:picMkLst>
        </pc:picChg>
      </pc:sldChg>
      <pc:sldChg chg="del">
        <pc:chgData name="Nguyen Trung Tin (K. Hau mon truc trang)" userId="87dd5bb8-2954-43c6-b106-d795ade0d11a" providerId="ADAL" clId="{932F2B0B-6EC9-4FD4-9F4F-1781EAF23596}" dt="2022-08-06T09:26:47.787" v="238" actId="47"/>
        <pc:sldMkLst>
          <pc:docMk/>
          <pc:sldMk cId="3932735045" sldId="287"/>
        </pc:sldMkLst>
      </pc:sldChg>
      <pc:sldChg chg="modSp mod">
        <pc:chgData name="Nguyen Trung Tin (K. Hau mon truc trang)" userId="87dd5bb8-2954-43c6-b106-d795ade0d11a" providerId="ADAL" clId="{932F2B0B-6EC9-4FD4-9F4F-1781EAF23596}" dt="2022-08-06T09:30:53.549" v="452" actId="27636"/>
        <pc:sldMkLst>
          <pc:docMk/>
          <pc:sldMk cId="1387558114" sldId="291"/>
        </pc:sldMkLst>
        <pc:spChg chg="mod">
          <ac:chgData name="Nguyen Trung Tin (K. Hau mon truc trang)" userId="87dd5bb8-2954-43c6-b106-d795ade0d11a" providerId="ADAL" clId="{932F2B0B-6EC9-4FD4-9F4F-1781EAF23596}" dt="2022-08-06T09:30:53.548" v="451" actId="27636"/>
          <ac:spMkLst>
            <pc:docMk/>
            <pc:sldMk cId="1387558114" sldId="291"/>
            <ac:spMk id="7" creationId="{FEFAC2C9-541C-2EBB-04F6-93CEDBFF6793}"/>
          </ac:spMkLst>
        </pc:spChg>
        <pc:spChg chg="mod">
          <ac:chgData name="Nguyen Trung Tin (K. Hau mon truc trang)" userId="87dd5bb8-2954-43c6-b106-d795ade0d11a" providerId="ADAL" clId="{932F2B0B-6EC9-4FD4-9F4F-1781EAF23596}" dt="2022-08-06T09:30:53.549" v="452" actId="27636"/>
          <ac:spMkLst>
            <pc:docMk/>
            <pc:sldMk cId="1387558114" sldId="291"/>
            <ac:spMk id="12" creationId="{D9658192-AFA4-2745-A3A5-A567D616D138}"/>
          </ac:spMkLst>
        </pc:spChg>
      </pc:sldChg>
      <pc:sldChg chg="modSp mod">
        <pc:chgData name="Nguyen Trung Tin (K. Hau mon truc trang)" userId="87dd5bb8-2954-43c6-b106-d795ade0d11a" providerId="ADAL" clId="{932F2B0B-6EC9-4FD4-9F4F-1781EAF23596}" dt="2022-08-07T00:08:11.465" v="510" actId="20577"/>
        <pc:sldMkLst>
          <pc:docMk/>
          <pc:sldMk cId="3440377567" sldId="292"/>
        </pc:sldMkLst>
        <pc:spChg chg="mod">
          <ac:chgData name="Nguyen Trung Tin (K. Hau mon truc trang)" userId="87dd5bb8-2954-43c6-b106-d795ade0d11a" providerId="ADAL" clId="{932F2B0B-6EC9-4FD4-9F4F-1781EAF23596}" dt="2022-08-07T00:07:47.459" v="479" actId="20577"/>
          <ac:spMkLst>
            <pc:docMk/>
            <pc:sldMk cId="3440377567" sldId="292"/>
            <ac:spMk id="2" creationId="{394DD334-1839-AE9A-F346-6F76A713FA2D}"/>
          </ac:spMkLst>
        </pc:spChg>
        <pc:spChg chg="mod">
          <ac:chgData name="Nguyen Trung Tin (K. Hau mon truc trang)" userId="87dd5bb8-2954-43c6-b106-d795ade0d11a" providerId="ADAL" clId="{932F2B0B-6EC9-4FD4-9F4F-1781EAF23596}" dt="2022-08-07T00:08:11.465" v="510" actId="20577"/>
          <ac:spMkLst>
            <pc:docMk/>
            <pc:sldMk cId="3440377567" sldId="292"/>
            <ac:spMk id="4" creationId="{5C41EC7E-5895-DE7C-B641-C66416F89A47}"/>
          </ac:spMkLst>
        </pc:spChg>
      </pc:sldChg>
      <pc:sldChg chg="modSp mod">
        <pc:chgData name="Nguyen Trung Tin (K. Hau mon truc trang)" userId="87dd5bb8-2954-43c6-b106-d795ade0d11a" providerId="ADAL" clId="{932F2B0B-6EC9-4FD4-9F4F-1781EAF23596}" dt="2022-08-07T00:42:36.938" v="961" actId="14100"/>
        <pc:sldMkLst>
          <pc:docMk/>
          <pc:sldMk cId="1756907347" sldId="304"/>
        </pc:sldMkLst>
        <pc:picChg chg="mod">
          <ac:chgData name="Nguyen Trung Tin (K. Hau mon truc trang)" userId="87dd5bb8-2954-43c6-b106-d795ade0d11a" providerId="ADAL" clId="{932F2B0B-6EC9-4FD4-9F4F-1781EAF23596}" dt="2022-08-07T00:42:36.938" v="961" actId="14100"/>
          <ac:picMkLst>
            <pc:docMk/>
            <pc:sldMk cId="1756907347" sldId="304"/>
            <ac:picMk id="6" creationId="{08742CCC-AC57-F401-BEA9-EFFF91EFEE11}"/>
          </ac:picMkLst>
        </pc:picChg>
      </pc:sldChg>
      <pc:sldChg chg="modSp mod">
        <pc:chgData name="Nguyen Trung Tin (K. Hau mon truc trang)" userId="87dd5bb8-2954-43c6-b106-d795ade0d11a" providerId="ADAL" clId="{932F2B0B-6EC9-4FD4-9F4F-1781EAF23596}" dt="2022-08-07T00:31:33.899" v="928" actId="14100"/>
        <pc:sldMkLst>
          <pc:docMk/>
          <pc:sldMk cId="760637548" sldId="305"/>
        </pc:sldMkLst>
        <pc:spChg chg="mod">
          <ac:chgData name="Nguyen Trung Tin (K. Hau mon truc trang)" userId="87dd5bb8-2954-43c6-b106-d795ade0d11a" providerId="ADAL" clId="{932F2B0B-6EC9-4FD4-9F4F-1781EAF23596}" dt="2022-08-07T00:31:22.744" v="927" actId="20577"/>
          <ac:spMkLst>
            <pc:docMk/>
            <pc:sldMk cId="760637548" sldId="305"/>
            <ac:spMk id="3" creationId="{48E2D9B8-B087-5980-7D6A-D83EC3AD3971}"/>
          </ac:spMkLst>
        </pc:spChg>
        <pc:picChg chg="mod">
          <ac:chgData name="Nguyen Trung Tin (K. Hau mon truc trang)" userId="87dd5bb8-2954-43c6-b106-d795ade0d11a" providerId="ADAL" clId="{932F2B0B-6EC9-4FD4-9F4F-1781EAF23596}" dt="2022-08-07T00:31:33.899" v="928" actId="14100"/>
          <ac:picMkLst>
            <pc:docMk/>
            <pc:sldMk cId="760637548" sldId="305"/>
            <ac:picMk id="5" creationId="{E14E8182-32B0-A64D-2D80-D41F1D172481}"/>
          </ac:picMkLst>
        </pc:picChg>
      </pc:sldChg>
      <pc:sldChg chg="modSp mod">
        <pc:chgData name="Nguyen Trung Tin (K. Hau mon truc trang)" userId="87dd5bb8-2954-43c6-b106-d795ade0d11a" providerId="ADAL" clId="{932F2B0B-6EC9-4FD4-9F4F-1781EAF23596}" dt="2022-08-06T09:30:00.752" v="448" actId="403"/>
        <pc:sldMkLst>
          <pc:docMk/>
          <pc:sldMk cId="4124325669" sldId="307"/>
        </pc:sldMkLst>
        <pc:spChg chg="mod">
          <ac:chgData name="Nguyen Trung Tin (K. Hau mon truc trang)" userId="87dd5bb8-2954-43c6-b106-d795ade0d11a" providerId="ADAL" clId="{932F2B0B-6EC9-4FD4-9F4F-1781EAF23596}" dt="2022-08-06T09:30:00.752" v="448" actId="403"/>
          <ac:spMkLst>
            <pc:docMk/>
            <pc:sldMk cId="4124325669" sldId="307"/>
            <ac:spMk id="3" creationId="{CDFA03ED-E0A4-4330-7507-1DD473F367BF}"/>
          </ac:spMkLst>
        </pc:spChg>
      </pc:sldChg>
      <pc:sldChg chg="modSp mod">
        <pc:chgData name="Nguyen Trung Tin (K. Hau mon truc trang)" userId="87dd5bb8-2954-43c6-b106-d795ade0d11a" providerId="ADAL" clId="{932F2B0B-6EC9-4FD4-9F4F-1781EAF23596}" dt="2022-08-06T09:32:18.570" v="456" actId="6549"/>
        <pc:sldMkLst>
          <pc:docMk/>
          <pc:sldMk cId="4118437909" sldId="308"/>
        </pc:sldMkLst>
        <pc:spChg chg="mod">
          <ac:chgData name="Nguyen Trung Tin (K. Hau mon truc trang)" userId="87dd5bb8-2954-43c6-b106-d795ade0d11a" providerId="ADAL" clId="{932F2B0B-6EC9-4FD4-9F4F-1781EAF23596}" dt="2022-08-06T09:32:18.570" v="456" actId="6549"/>
          <ac:spMkLst>
            <pc:docMk/>
            <pc:sldMk cId="4118437909" sldId="308"/>
            <ac:spMk id="4" creationId="{B3ABE683-C9D3-069A-E923-C0FA2926127F}"/>
          </ac:spMkLst>
        </pc:spChg>
      </pc:sldChg>
      <pc:sldChg chg="modSp mod">
        <pc:chgData name="Nguyen Trung Tin (K. Hau mon truc trang)" userId="87dd5bb8-2954-43c6-b106-d795ade0d11a" providerId="ADAL" clId="{932F2B0B-6EC9-4FD4-9F4F-1781EAF23596}" dt="2022-08-07T00:15:41.960" v="512" actId="27636"/>
        <pc:sldMkLst>
          <pc:docMk/>
          <pc:sldMk cId="1901879223" sldId="309"/>
        </pc:sldMkLst>
        <pc:spChg chg="mod">
          <ac:chgData name="Nguyen Trung Tin (K. Hau mon truc trang)" userId="87dd5bb8-2954-43c6-b106-d795ade0d11a" providerId="ADAL" clId="{932F2B0B-6EC9-4FD4-9F4F-1781EAF23596}" dt="2022-08-07T00:15:41.960" v="512" actId="27636"/>
          <ac:spMkLst>
            <pc:docMk/>
            <pc:sldMk cId="1901879223" sldId="309"/>
            <ac:spMk id="4" creationId="{55B948A1-19AC-5381-598A-E8FE34BB9423}"/>
          </ac:spMkLst>
        </pc:spChg>
      </pc:sldChg>
      <pc:sldChg chg="modSp mod">
        <pc:chgData name="Nguyen Trung Tin (K. Hau mon truc trang)" userId="87dd5bb8-2954-43c6-b106-d795ade0d11a" providerId="ADAL" clId="{932F2B0B-6EC9-4FD4-9F4F-1781EAF23596}" dt="2022-08-06T09:35:05.544" v="466" actId="27636"/>
        <pc:sldMkLst>
          <pc:docMk/>
          <pc:sldMk cId="2988941317" sldId="313"/>
        </pc:sldMkLst>
        <pc:spChg chg="mod">
          <ac:chgData name="Nguyen Trung Tin (K. Hau mon truc trang)" userId="87dd5bb8-2954-43c6-b106-d795ade0d11a" providerId="ADAL" clId="{932F2B0B-6EC9-4FD4-9F4F-1781EAF23596}" dt="2022-08-06T09:35:05.544" v="466" actId="27636"/>
          <ac:spMkLst>
            <pc:docMk/>
            <pc:sldMk cId="2988941317" sldId="313"/>
            <ac:spMk id="4" creationId="{5AC41654-FF62-FAB9-157C-99EFE3A3CD78}"/>
          </ac:spMkLst>
        </pc:spChg>
      </pc:sldChg>
      <pc:sldChg chg="modSp mod">
        <pc:chgData name="Nguyen Trung Tin (K. Hau mon truc trang)" userId="87dd5bb8-2954-43c6-b106-d795ade0d11a" providerId="ADAL" clId="{932F2B0B-6EC9-4FD4-9F4F-1781EAF23596}" dt="2022-08-07T00:19:42.111" v="556" actId="27636"/>
        <pc:sldMkLst>
          <pc:docMk/>
          <pc:sldMk cId="3240574689" sldId="314"/>
        </pc:sldMkLst>
        <pc:spChg chg="mod">
          <ac:chgData name="Nguyen Trung Tin (K. Hau mon truc trang)" userId="87dd5bb8-2954-43c6-b106-d795ade0d11a" providerId="ADAL" clId="{932F2B0B-6EC9-4FD4-9F4F-1781EAF23596}" dt="2022-08-07T00:19:42.111" v="556" actId="27636"/>
          <ac:spMkLst>
            <pc:docMk/>
            <pc:sldMk cId="3240574689" sldId="314"/>
            <ac:spMk id="4" creationId="{4CD19FD5-8923-E5F8-F8AB-6BF438BF2CEB}"/>
          </ac:spMkLst>
        </pc:spChg>
        <pc:picChg chg="mod">
          <ac:chgData name="Nguyen Trung Tin (K. Hau mon truc trang)" userId="87dd5bb8-2954-43c6-b106-d795ade0d11a" providerId="ADAL" clId="{932F2B0B-6EC9-4FD4-9F4F-1781EAF23596}" dt="2022-08-06T09:35:53.965" v="470" actId="1076"/>
          <ac:picMkLst>
            <pc:docMk/>
            <pc:sldMk cId="3240574689" sldId="314"/>
            <ac:picMk id="7" creationId="{FED6B81D-1AAF-EBAE-651E-ACD7987CB9A6}"/>
          </ac:picMkLst>
        </pc:picChg>
      </pc:sldChg>
      <pc:sldChg chg="modSp mod">
        <pc:chgData name="Nguyen Trung Tin (K. Hau mon truc trang)" userId="87dd5bb8-2954-43c6-b106-d795ade0d11a" providerId="ADAL" clId="{932F2B0B-6EC9-4FD4-9F4F-1781EAF23596}" dt="2022-08-07T00:19:50.007" v="559" actId="27636"/>
        <pc:sldMkLst>
          <pc:docMk/>
          <pc:sldMk cId="401765254" sldId="315"/>
        </pc:sldMkLst>
        <pc:spChg chg="mod">
          <ac:chgData name="Nguyen Trung Tin (K. Hau mon truc trang)" userId="87dd5bb8-2954-43c6-b106-d795ade0d11a" providerId="ADAL" clId="{932F2B0B-6EC9-4FD4-9F4F-1781EAF23596}" dt="2022-08-07T00:19:50.005" v="558" actId="27636"/>
          <ac:spMkLst>
            <pc:docMk/>
            <pc:sldMk cId="401765254" sldId="315"/>
            <ac:spMk id="3" creationId="{28ADAD60-A9B0-68C4-962C-97311D4CF8B0}"/>
          </ac:spMkLst>
        </pc:spChg>
        <pc:spChg chg="mod">
          <ac:chgData name="Nguyen Trung Tin (K. Hau mon truc trang)" userId="87dd5bb8-2954-43c6-b106-d795ade0d11a" providerId="ADAL" clId="{932F2B0B-6EC9-4FD4-9F4F-1781EAF23596}" dt="2022-08-07T00:19:50.007" v="559" actId="27636"/>
          <ac:spMkLst>
            <pc:docMk/>
            <pc:sldMk cId="401765254" sldId="315"/>
            <ac:spMk id="4" creationId="{066764D7-7A13-23B4-4F3A-EE0A5DCEA112}"/>
          </ac:spMkLst>
        </pc:spChg>
        <pc:picChg chg="mod">
          <ac:chgData name="Nguyen Trung Tin (K. Hau mon truc trang)" userId="87dd5bb8-2954-43c6-b106-d795ade0d11a" providerId="ADAL" clId="{932F2B0B-6EC9-4FD4-9F4F-1781EAF23596}" dt="2022-08-07T00:19:31.069" v="554" actId="1076"/>
          <ac:picMkLst>
            <pc:docMk/>
            <pc:sldMk cId="401765254" sldId="315"/>
            <ac:picMk id="6" creationId="{63A5C9F0-6F78-3120-14F0-13DFAD3C8A5B}"/>
          </ac:picMkLst>
        </pc:picChg>
      </pc:sldChg>
      <pc:sldChg chg="modSp mod">
        <pc:chgData name="Nguyen Trung Tin (K. Hau mon truc trang)" userId="87dd5bb8-2954-43c6-b106-d795ade0d11a" providerId="ADAL" clId="{932F2B0B-6EC9-4FD4-9F4F-1781EAF23596}" dt="2022-08-07T00:21:09.134" v="583"/>
        <pc:sldMkLst>
          <pc:docMk/>
          <pc:sldMk cId="2308594381" sldId="316"/>
        </pc:sldMkLst>
        <pc:spChg chg="mod">
          <ac:chgData name="Nguyen Trung Tin (K. Hau mon truc trang)" userId="87dd5bb8-2954-43c6-b106-d795ade0d11a" providerId="ADAL" clId="{932F2B0B-6EC9-4FD4-9F4F-1781EAF23596}" dt="2022-08-07T00:21:09.134" v="583"/>
          <ac:spMkLst>
            <pc:docMk/>
            <pc:sldMk cId="2308594381" sldId="316"/>
            <ac:spMk id="4" creationId="{28547A19-44E2-B556-3006-4373DCAD6581}"/>
          </ac:spMkLst>
        </pc:spChg>
      </pc:sldChg>
      <pc:sldChg chg="modSp mod">
        <pc:chgData name="Nguyen Trung Tin (K. Hau mon truc trang)" userId="87dd5bb8-2954-43c6-b106-d795ade0d11a" providerId="ADAL" clId="{932F2B0B-6EC9-4FD4-9F4F-1781EAF23596}" dt="2022-08-07T00:24:25.244" v="785" actId="20577"/>
        <pc:sldMkLst>
          <pc:docMk/>
          <pc:sldMk cId="4039530886" sldId="317"/>
        </pc:sldMkLst>
        <pc:spChg chg="mod">
          <ac:chgData name="Nguyen Trung Tin (K. Hau mon truc trang)" userId="87dd5bb8-2954-43c6-b106-d795ade0d11a" providerId="ADAL" clId="{932F2B0B-6EC9-4FD4-9F4F-1781EAF23596}" dt="2022-08-07T00:21:40.704" v="584" actId="6549"/>
          <ac:spMkLst>
            <pc:docMk/>
            <pc:sldMk cId="4039530886" sldId="317"/>
            <ac:spMk id="2" creationId="{B3E25C7C-9F07-07E2-0FBD-06C8E0B3D3E7}"/>
          </ac:spMkLst>
        </pc:spChg>
        <pc:spChg chg="mod">
          <ac:chgData name="Nguyen Trung Tin (K. Hau mon truc trang)" userId="87dd5bb8-2954-43c6-b106-d795ade0d11a" providerId="ADAL" clId="{932F2B0B-6EC9-4FD4-9F4F-1781EAF23596}" dt="2022-08-07T00:24:25.244" v="785" actId="20577"/>
          <ac:spMkLst>
            <pc:docMk/>
            <pc:sldMk cId="4039530886" sldId="317"/>
            <ac:spMk id="4" creationId="{A8FE52E9-D3B5-87F5-13E8-6C4D6D23CAA3}"/>
          </ac:spMkLst>
        </pc:spChg>
      </pc:sldChg>
      <pc:sldChg chg="addSp delSp modSp mod modClrScheme chgLayout">
        <pc:chgData name="Nguyen Trung Tin (K. Hau mon truc trang)" userId="87dd5bb8-2954-43c6-b106-d795ade0d11a" providerId="ADAL" clId="{932F2B0B-6EC9-4FD4-9F4F-1781EAF23596}" dt="2022-08-07T00:26:23.325" v="797" actId="14100"/>
        <pc:sldMkLst>
          <pc:docMk/>
          <pc:sldMk cId="2091037308" sldId="319"/>
        </pc:sldMkLst>
        <pc:spChg chg="mod ord">
          <ac:chgData name="Nguyen Trung Tin (K. Hau mon truc trang)" userId="87dd5bb8-2954-43c6-b106-d795ade0d11a" providerId="ADAL" clId="{932F2B0B-6EC9-4FD4-9F4F-1781EAF23596}" dt="2022-08-07T00:25:59.217" v="787" actId="700"/>
          <ac:spMkLst>
            <pc:docMk/>
            <pc:sldMk cId="2091037308" sldId="319"/>
            <ac:spMk id="2" creationId="{0176C3D8-6C00-D654-1819-040AD8DCD1B2}"/>
          </ac:spMkLst>
        </pc:spChg>
        <pc:spChg chg="mod ord">
          <ac:chgData name="Nguyen Trung Tin (K. Hau mon truc trang)" userId="87dd5bb8-2954-43c6-b106-d795ade0d11a" providerId="ADAL" clId="{932F2B0B-6EC9-4FD4-9F4F-1781EAF23596}" dt="2022-08-07T00:26:04.703" v="795" actId="27636"/>
          <ac:spMkLst>
            <pc:docMk/>
            <pc:sldMk cId="2091037308" sldId="319"/>
            <ac:spMk id="3" creationId="{9BB6D52C-16A7-4531-FEEA-996E5BBE774E}"/>
          </ac:spMkLst>
        </pc:spChg>
        <pc:spChg chg="add del mod ord">
          <ac:chgData name="Nguyen Trung Tin (K. Hau mon truc trang)" userId="87dd5bb8-2954-43c6-b106-d795ade0d11a" providerId="ADAL" clId="{932F2B0B-6EC9-4FD4-9F4F-1781EAF23596}" dt="2022-08-07T00:26:08.084" v="796"/>
          <ac:spMkLst>
            <pc:docMk/>
            <pc:sldMk cId="2091037308" sldId="319"/>
            <ac:spMk id="4" creationId="{6DBCC1FD-B7DB-9D32-B72A-4C5E8E61BD3D}"/>
          </ac:spMkLst>
        </pc:spChg>
        <pc:picChg chg="add mod">
          <ac:chgData name="Nguyen Trung Tin (K. Hau mon truc trang)" userId="87dd5bb8-2954-43c6-b106-d795ade0d11a" providerId="ADAL" clId="{932F2B0B-6EC9-4FD4-9F4F-1781EAF23596}" dt="2022-08-07T00:26:23.325" v="797" actId="14100"/>
          <ac:picMkLst>
            <pc:docMk/>
            <pc:sldMk cId="2091037308" sldId="319"/>
            <ac:picMk id="5" creationId="{6D30B2DB-AC71-F65F-9C70-E3D324B6E03D}"/>
          </ac:picMkLst>
        </pc:picChg>
      </pc:sldChg>
      <pc:sldChg chg="modSp mod">
        <pc:chgData name="Nguyen Trung Tin (K. Hau mon truc trang)" userId="87dd5bb8-2954-43c6-b106-d795ade0d11a" providerId="ADAL" clId="{932F2B0B-6EC9-4FD4-9F4F-1781EAF23596}" dt="2022-08-07T00:27:23.556" v="852" actId="14100"/>
        <pc:sldMkLst>
          <pc:docMk/>
          <pc:sldMk cId="3190397137" sldId="321"/>
        </pc:sldMkLst>
        <pc:spChg chg="mod">
          <ac:chgData name="Nguyen Trung Tin (K. Hau mon truc trang)" userId="87dd5bb8-2954-43c6-b106-d795ade0d11a" providerId="ADAL" clId="{932F2B0B-6EC9-4FD4-9F4F-1781EAF23596}" dt="2022-08-07T00:27:00.580" v="848" actId="20577"/>
          <ac:spMkLst>
            <pc:docMk/>
            <pc:sldMk cId="3190397137" sldId="321"/>
            <ac:spMk id="2" creationId="{B0EBDF8C-CD71-AF68-9033-7FC9E011E036}"/>
          </ac:spMkLst>
        </pc:spChg>
        <pc:spChg chg="mod">
          <ac:chgData name="Nguyen Trung Tin (K. Hau mon truc trang)" userId="87dd5bb8-2954-43c6-b106-d795ade0d11a" providerId="ADAL" clId="{932F2B0B-6EC9-4FD4-9F4F-1781EAF23596}" dt="2022-08-07T00:27:16.393" v="849" actId="6549"/>
          <ac:spMkLst>
            <pc:docMk/>
            <pc:sldMk cId="3190397137" sldId="321"/>
            <ac:spMk id="3" creationId="{0EE900C7-C2C3-9A94-BE0D-4CA32A5CE4BB}"/>
          </ac:spMkLst>
        </pc:spChg>
        <pc:picChg chg="mod">
          <ac:chgData name="Nguyen Trung Tin (K. Hau mon truc trang)" userId="87dd5bb8-2954-43c6-b106-d795ade0d11a" providerId="ADAL" clId="{932F2B0B-6EC9-4FD4-9F4F-1781EAF23596}" dt="2022-08-07T00:27:23.556" v="852" actId="14100"/>
          <ac:picMkLst>
            <pc:docMk/>
            <pc:sldMk cId="3190397137" sldId="321"/>
            <ac:picMk id="6" creationId="{DDADFBF6-C495-D159-22B2-8274FCAF9218}"/>
          </ac:picMkLst>
        </pc:picChg>
      </pc:sldChg>
      <pc:sldChg chg="modSp mod">
        <pc:chgData name="Nguyen Trung Tin (K. Hau mon truc trang)" userId="87dd5bb8-2954-43c6-b106-d795ade0d11a" providerId="ADAL" clId="{932F2B0B-6EC9-4FD4-9F4F-1781EAF23596}" dt="2022-08-07T00:29:50.902" v="915" actId="6549"/>
        <pc:sldMkLst>
          <pc:docMk/>
          <pc:sldMk cId="466937381" sldId="323"/>
        </pc:sldMkLst>
        <pc:spChg chg="mod">
          <ac:chgData name="Nguyen Trung Tin (K. Hau mon truc trang)" userId="87dd5bb8-2954-43c6-b106-d795ade0d11a" providerId="ADAL" clId="{932F2B0B-6EC9-4FD4-9F4F-1781EAF23596}" dt="2022-08-07T00:29:50.902" v="915" actId="6549"/>
          <ac:spMkLst>
            <pc:docMk/>
            <pc:sldMk cId="466937381" sldId="323"/>
            <ac:spMk id="3" creationId="{4C26C0C2-719A-2FAB-4D87-3904A7492A8F}"/>
          </ac:spMkLst>
        </pc:spChg>
      </pc:sldChg>
      <pc:sldChg chg="addSp modSp mod modClrScheme chgLayout">
        <pc:chgData name="Nguyen Trung Tin (K. Hau mon truc trang)" userId="87dd5bb8-2954-43c6-b106-d795ade0d11a" providerId="ADAL" clId="{932F2B0B-6EC9-4FD4-9F4F-1781EAF23596}" dt="2022-08-07T00:42:04.786" v="958" actId="14100"/>
        <pc:sldMkLst>
          <pc:docMk/>
          <pc:sldMk cId="1650851769" sldId="324"/>
        </pc:sldMkLst>
        <pc:spChg chg="mod ord">
          <ac:chgData name="Nguyen Trung Tin (K. Hau mon truc trang)" userId="87dd5bb8-2954-43c6-b106-d795ade0d11a" providerId="ADAL" clId="{932F2B0B-6EC9-4FD4-9F4F-1781EAF23596}" dt="2022-08-07T00:39:02.977" v="941" actId="700"/>
          <ac:spMkLst>
            <pc:docMk/>
            <pc:sldMk cId="1650851769" sldId="324"/>
            <ac:spMk id="2" creationId="{619B3262-B4DB-D0F8-BE2E-9B7802811D62}"/>
          </ac:spMkLst>
        </pc:spChg>
        <pc:spChg chg="mod ord">
          <ac:chgData name="Nguyen Trung Tin (K. Hau mon truc trang)" userId="87dd5bb8-2954-43c6-b106-d795ade0d11a" providerId="ADAL" clId="{932F2B0B-6EC9-4FD4-9F4F-1781EAF23596}" dt="2022-08-07T00:39:06.372" v="946" actId="27636"/>
          <ac:spMkLst>
            <pc:docMk/>
            <pc:sldMk cId="1650851769" sldId="324"/>
            <ac:spMk id="3" creationId="{CF066542-7CD5-20F7-8EC8-91C7720FF60F}"/>
          </ac:spMkLst>
        </pc:spChg>
        <pc:spChg chg="add mod ord">
          <ac:chgData name="Nguyen Trung Tin (K. Hau mon truc trang)" userId="87dd5bb8-2954-43c6-b106-d795ade0d11a" providerId="ADAL" clId="{932F2B0B-6EC9-4FD4-9F4F-1781EAF23596}" dt="2022-08-07T00:39:06.371" v="945" actId="27636"/>
          <ac:spMkLst>
            <pc:docMk/>
            <pc:sldMk cId="1650851769" sldId="324"/>
            <ac:spMk id="4" creationId="{0C3C78C3-566E-2ACB-C991-454DCAA30B53}"/>
          </ac:spMkLst>
        </pc:spChg>
        <pc:picChg chg="add mod">
          <ac:chgData name="Nguyen Trung Tin (K. Hau mon truc trang)" userId="87dd5bb8-2954-43c6-b106-d795ade0d11a" providerId="ADAL" clId="{932F2B0B-6EC9-4FD4-9F4F-1781EAF23596}" dt="2022-08-07T00:42:04.786" v="958" actId="14100"/>
          <ac:picMkLst>
            <pc:docMk/>
            <pc:sldMk cId="1650851769" sldId="324"/>
            <ac:picMk id="5" creationId="{E2C04AA5-E90A-A1C8-701C-3898330C73CA}"/>
          </ac:picMkLst>
        </pc:picChg>
        <pc:picChg chg="add mod">
          <ac:chgData name="Nguyen Trung Tin (K. Hau mon truc trang)" userId="87dd5bb8-2954-43c6-b106-d795ade0d11a" providerId="ADAL" clId="{932F2B0B-6EC9-4FD4-9F4F-1781EAF23596}" dt="2022-08-07T00:41:57.994" v="957" actId="14100"/>
          <ac:picMkLst>
            <pc:docMk/>
            <pc:sldMk cId="1650851769" sldId="324"/>
            <ac:picMk id="7" creationId="{25FF8226-1330-3F8A-8CF4-A5AFFEE68EE6}"/>
          </ac:picMkLst>
        </pc:picChg>
      </pc:sldChg>
      <pc:sldChg chg="addSp delSp modSp mod">
        <pc:chgData name="Nguyen Trung Tin (K. Hau mon truc trang)" userId="87dd5bb8-2954-43c6-b106-d795ade0d11a" providerId="ADAL" clId="{932F2B0B-6EC9-4FD4-9F4F-1781EAF23596}" dt="2022-08-07T00:48:01.875" v="987" actId="1076"/>
        <pc:sldMkLst>
          <pc:docMk/>
          <pc:sldMk cId="1667263367" sldId="325"/>
        </pc:sldMkLst>
        <pc:spChg chg="mod">
          <ac:chgData name="Nguyen Trung Tin (K. Hau mon truc trang)" userId="87dd5bb8-2954-43c6-b106-d795ade0d11a" providerId="ADAL" clId="{932F2B0B-6EC9-4FD4-9F4F-1781EAF23596}" dt="2022-08-07T00:44:50.927" v="968" actId="27636"/>
          <ac:spMkLst>
            <pc:docMk/>
            <pc:sldMk cId="1667263367" sldId="325"/>
            <ac:spMk id="3" creationId="{A109478F-C98E-ABE2-15D4-A6A42CA5E612}"/>
          </ac:spMkLst>
        </pc:spChg>
        <pc:spChg chg="add mod">
          <ac:chgData name="Nguyen Trung Tin (K. Hau mon truc trang)" userId="87dd5bb8-2954-43c6-b106-d795ade0d11a" providerId="ADAL" clId="{932F2B0B-6EC9-4FD4-9F4F-1781EAF23596}" dt="2022-08-07T00:47:55.445" v="985" actId="478"/>
          <ac:spMkLst>
            <pc:docMk/>
            <pc:sldMk cId="1667263367" sldId="325"/>
            <ac:spMk id="5" creationId="{68858BCA-3EC0-8C4B-9CDC-83BF4A04B2E5}"/>
          </ac:spMkLst>
        </pc:spChg>
        <pc:picChg chg="mod">
          <ac:chgData name="Nguyen Trung Tin (K. Hau mon truc trang)" userId="87dd5bb8-2954-43c6-b106-d795ade0d11a" providerId="ADAL" clId="{932F2B0B-6EC9-4FD4-9F4F-1781EAF23596}" dt="2022-08-07T00:48:01.875" v="987" actId="1076"/>
          <ac:picMkLst>
            <pc:docMk/>
            <pc:sldMk cId="1667263367" sldId="325"/>
            <ac:picMk id="6" creationId="{78CD8589-322F-16CE-AB85-C62903F4CEF3}"/>
          </ac:picMkLst>
        </pc:picChg>
        <pc:picChg chg="del">
          <ac:chgData name="Nguyen Trung Tin (K. Hau mon truc trang)" userId="87dd5bb8-2954-43c6-b106-d795ade0d11a" providerId="ADAL" clId="{932F2B0B-6EC9-4FD4-9F4F-1781EAF23596}" dt="2022-08-07T00:47:55.445" v="985" actId="478"/>
          <ac:picMkLst>
            <pc:docMk/>
            <pc:sldMk cId="1667263367" sldId="325"/>
            <ac:picMk id="7" creationId="{B71F8377-BE75-8AB5-CCB2-F74945125BB9}"/>
          </ac:picMkLst>
        </pc:picChg>
      </pc:sldChg>
      <pc:sldChg chg="modSp mod">
        <pc:chgData name="Nguyen Trung Tin (K. Hau mon truc trang)" userId="87dd5bb8-2954-43c6-b106-d795ade0d11a" providerId="ADAL" clId="{932F2B0B-6EC9-4FD4-9F4F-1781EAF23596}" dt="2022-08-07T00:46:31.444" v="976" actId="1076"/>
        <pc:sldMkLst>
          <pc:docMk/>
          <pc:sldMk cId="3792566777" sldId="326"/>
        </pc:sldMkLst>
        <pc:spChg chg="mod">
          <ac:chgData name="Nguyen Trung Tin (K. Hau mon truc trang)" userId="87dd5bb8-2954-43c6-b106-d795ade0d11a" providerId="ADAL" clId="{932F2B0B-6EC9-4FD4-9F4F-1781EAF23596}" dt="2022-08-07T00:46:31.444" v="976" actId="1076"/>
          <ac:spMkLst>
            <pc:docMk/>
            <pc:sldMk cId="3792566777" sldId="326"/>
            <ac:spMk id="3" creationId="{396554CA-24FF-2296-1436-6659FB002A59}"/>
          </ac:spMkLst>
        </pc:spChg>
      </pc:sldChg>
      <pc:sldChg chg="del">
        <pc:chgData name="Nguyen Trung Tin (K. Hau mon truc trang)" userId="87dd5bb8-2954-43c6-b106-d795ade0d11a" providerId="ADAL" clId="{932F2B0B-6EC9-4FD4-9F4F-1781EAF23596}" dt="2022-08-07T00:46:55.205" v="979" actId="47"/>
        <pc:sldMkLst>
          <pc:docMk/>
          <pc:sldMk cId="496383256" sldId="327"/>
        </pc:sldMkLst>
      </pc:sldChg>
      <pc:sldChg chg="del">
        <pc:chgData name="Nguyen Trung Tin (K. Hau mon truc trang)" userId="87dd5bb8-2954-43c6-b106-d795ade0d11a" providerId="ADAL" clId="{932F2B0B-6EC9-4FD4-9F4F-1781EAF23596}" dt="2022-08-07T00:47:00.147" v="980" actId="47"/>
        <pc:sldMkLst>
          <pc:docMk/>
          <pc:sldMk cId="1199637374" sldId="328"/>
        </pc:sldMkLst>
      </pc:sldChg>
      <pc:sldChg chg="addSp delSp modSp mod">
        <pc:chgData name="Nguyen Trung Tin (K. Hau mon truc trang)" userId="87dd5bb8-2954-43c6-b106-d795ade0d11a" providerId="ADAL" clId="{932F2B0B-6EC9-4FD4-9F4F-1781EAF23596}" dt="2022-08-07T01:27:38.420" v="2240" actId="20577"/>
        <pc:sldMkLst>
          <pc:docMk/>
          <pc:sldMk cId="168672547" sldId="329"/>
        </pc:sldMkLst>
        <pc:spChg chg="mod">
          <ac:chgData name="Nguyen Trung Tin (K. Hau mon truc trang)" userId="87dd5bb8-2954-43c6-b106-d795ade0d11a" providerId="ADAL" clId="{932F2B0B-6EC9-4FD4-9F4F-1781EAF23596}" dt="2022-08-07T01:27:38.420" v="2240" actId="20577"/>
          <ac:spMkLst>
            <pc:docMk/>
            <pc:sldMk cId="168672547" sldId="329"/>
            <ac:spMk id="3" creationId="{DA0E9830-9BEF-BF9B-5FEC-B79B1831882C}"/>
          </ac:spMkLst>
        </pc:spChg>
        <pc:spChg chg="del mod">
          <ac:chgData name="Nguyen Trung Tin (K. Hau mon truc trang)" userId="87dd5bb8-2954-43c6-b106-d795ade0d11a" providerId="ADAL" clId="{932F2B0B-6EC9-4FD4-9F4F-1781EAF23596}" dt="2022-08-07T00:48:56.752" v="988"/>
          <ac:spMkLst>
            <pc:docMk/>
            <pc:sldMk cId="168672547" sldId="329"/>
            <ac:spMk id="4" creationId="{B0D5BD78-0779-3309-C06C-60442F5B3F26}"/>
          </ac:spMkLst>
        </pc:spChg>
        <pc:picChg chg="add mod">
          <ac:chgData name="Nguyen Trung Tin (K. Hau mon truc trang)" userId="87dd5bb8-2954-43c6-b106-d795ade0d11a" providerId="ADAL" clId="{932F2B0B-6EC9-4FD4-9F4F-1781EAF23596}" dt="2022-08-07T00:48:56.752" v="988"/>
          <ac:picMkLst>
            <pc:docMk/>
            <pc:sldMk cId="168672547" sldId="329"/>
            <ac:picMk id="5" creationId="{7E52C1C4-BD8E-0890-D552-350AE6DE980A}"/>
          </ac:picMkLst>
        </pc:picChg>
      </pc:sldChg>
      <pc:sldChg chg="addSp delSp modSp mod">
        <pc:chgData name="Nguyen Trung Tin (K. Hau mon truc trang)" userId="87dd5bb8-2954-43c6-b106-d795ade0d11a" providerId="ADAL" clId="{932F2B0B-6EC9-4FD4-9F4F-1781EAF23596}" dt="2022-08-07T00:50:15.819" v="1091" actId="1076"/>
        <pc:sldMkLst>
          <pc:docMk/>
          <pc:sldMk cId="2913516008" sldId="330"/>
        </pc:sldMkLst>
        <pc:spChg chg="mod">
          <ac:chgData name="Nguyen Trung Tin (K. Hau mon truc trang)" userId="87dd5bb8-2954-43c6-b106-d795ade0d11a" providerId="ADAL" clId="{932F2B0B-6EC9-4FD4-9F4F-1781EAF23596}" dt="2022-08-07T00:50:15.819" v="1091" actId="1076"/>
          <ac:spMkLst>
            <pc:docMk/>
            <pc:sldMk cId="2913516008" sldId="330"/>
            <ac:spMk id="3" creationId="{A8A65F93-441A-344A-4732-7217768F7573}"/>
          </ac:spMkLst>
        </pc:spChg>
        <pc:spChg chg="del mod">
          <ac:chgData name="Nguyen Trung Tin (K. Hau mon truc trang)" userId="87dd5bb8-2954-43c6-b106-d795ade0d11a" providerId="ADAL" clId="{932F2B0B-6EC9-4FD4-9F4F-1781EAF23596}" dt="2022-08-07T00:50:05.237" v="1087"/>
          <ac:spMkLst>
            <pc:docMk/>
            <pc:sldMk cId="2913516008" sldId="330"/>
            <ac:spMk id="4" creationId="{E5376DC4-1282-C2E1-DBC7-41738254DE24}"/>
          </ac:spMkLst>
        </pc:spChg>
        <pc:picChg chg="add mod">
          <ac:chgData name="Nguyen Trung Tin (K. Hau mon truc trang)" userId="87dd5bb8-2954-43c6-b106-d795ade0d11a" providerId="ADAL" clId="{932F2B0B-6EC9-4FD4-9F4F-1781EAF23596}" dt="2022-08-07T00:50:12.243" v="1090" actId="14100"/>
          <ac:picMkLst>
            <pc:docMk/>
            <pc:sldMk cId="2913516008" sldId="330"/>
            <ac:picMk id="5" creationId="{2159F688-FDA7-6A41-CD1C-A8BED2A2AF1F}"/>
          </ac:picMkLst>
        </pc:picChg>
      </pc:sldChg>
      <pc:sldChg chg="addSp delSp modSp mod modClrScheme chgLayout">
        <pc:chgData name="Nguyen Trung Tin (K. Hau mon truc trang)" userId="87dd5bb8-2954-43c6-b106-d795ade0d11a" providerId="ADAL" clId="{932F2B0B-6EC9-4FD4-9F4F-1781EAF23596}" dt="2022-08-07T00:58:05.055" v="1106" actId="700"/>
        <pc:sldMkLst>
          <pc:docMk/>
          <pc:sldMk cId="2553219517" sldId="331"/>
        </pc:sldMkLst>
        <pc:spChg chg="add del mod ord">
          <ac:chgData name="Nguyen Trung Tin (K. Hau mon truc trang)" userId="87dd5bb8-2954-43c6-b106-d795ade0d11a" providerId="ADAL" clId="{932F2B0B-6EC9-4FD4-9F4F-1781EAF23596}" dt="2022-08-07T00:58:05.055" v="1106" actId="700"/>
          <ac:spMkLst>
            <pc:docMk/>
            <pc:sldMk cId="2553219517" sldId="331"/>
            <ac:spMk id="2" creationId="{D973CF83-1F22-2AE0-82C7-E14DA83967D7}"/>
          </ac:spMkLst>
        </pc:spChg>
        <pc:spChg chg="mod ord">
          <ac:chgData name="Nguyen Trung Tin (K. Hau mon truc trang)" userId="87dd5bb8-2954-43c6-b106-d795ade0d11a" providerId="ADAL" clId="{932F2B0B-6EC9-4FD4-9F4F-1781EAF23596}" dt="2022-08-07T00:58:05.055" v="1106" actId="700"/>
          <ac:spMkLst>
            <pc:docMk/>
            <pc:sldMk cId="2553219517" sldId="331"/>
            <ac:spMk id="3" creationId="{F3F4C13A-C075-5E66-6017-9026B0A9F74D}"/>
          </ac:spMkLst>
        </pc:spChg>
        <pc:spChg chg="del">
          <ac:chgData name="Nguyen Trung Tin (K. Hau mon truc trang)" userId="87dd5bb8-2954-43c6-b106-d795ade0d11a" providerId="ADAL" clId="{932F2B0B-6EC9-4FD4-9F4F-1781EAF23596}" dt="2022-08-07T00:51:42.347" v="1094"/>
          <ac:spMkLst>
            <pc:docMk/>
            <pc:sldMk cId="2553219517" sldId="331"/>
            <ac:spMk id="4" creationId="{9FFA3A17-4530-A1F5-E925-5BAD257A9BC6}"/>
          </ac:spMkLst>
        </pc:spChg>
        <pc:spChg chg="add del mod ord">
          <ac:chgData name="Nguyen Trung Tin (K. Hau mon truc trang)" userId="87dd5bb8-2954-43c6-b106-d795ade0d11a" providerId="ADAL" clId="{932F2B0B-6EC9-4FD4-9F4F-1781EAF23596}" dt="2022-08-07T00:58:05.055" v="1106" actId="700"/>
          <ac:spMkLst>
            <pc:docMk/>
            <pc:sldMk cId="2553219517" sldId="331"/>
            <ac:spMk id="6" creationId="{BF86BFA2-55ED-811C-F382-15A836918803}"/>
          </ac:spMkLst>
        </pc:spChg>
        <pc:picChg chg="add mod ord">
          <ac:chgData name="Nguyen Trung Tin (K. Hau mon truc trang)" userId="87dd5bb8-2954-43c6-b106-d795ade0d11a" providerId="ADAL" clId="{932F2B0B-6EC9-4FD4-9F4F-1781EAF23596}" dt="2022-08-07T00:58:05.055" v="1106" actId="700"/>
          <ac:picMkLst>
            <pc:docMk/>
            <pc:sldMk cId="2553219517" sldId="331"/>
            <ac:picMk id="5" creationId="{C02932C6-DA15-2D96-E123-19D13B79E879}"/>
          </ac:picMkLst>
        </pc:picChg>
      </pc:sldChg>
      <pc:sldChg chg="modSp del mod">
        <pc:chgData name="Nguyen Trung Tin (K. Hau mon truc trang)" userId="87dd5bb8-2954-43c6-b106-d795ade0d11a" providerId="ADAL" clId="{932F2B0B-6EC9-4FD4-9F4F-1781EAF23596}" dt="2022-08-07T00:50:30.103" v="1092" actId="47"/>
        <pc:sldMkLst>
          <pc:docMk/>
          <pc:sldMk cId="690568367" sldId="332"/>
        </pc:sldMkLst>
        <pc:spChg chg="mod">
          <ac:chgData name="Nguyen Trung Tin (K. Hau mon truc trang)" userId="87dd5bb8-2954-43c6-b106-d795ade0d11a" providerId="ADAL" clId="{932F2B0B-6EC9-4FD4-9F4F-1781EAF23596}" dt="2022-08-06T08:35:16.469" v="144" actId="27636"/>
          <ac:spMkLst>
            <pc:docMk/>
            <pc:sldMk cId="690568367" sldId="332"/>
            <ac:spMk id="4" creationId="{CA29E1E0-585B-E3CA-4D8F-D0A37096DB9D}"/>
          </ac:spMkLst>
        </pc:spChg>
      </pc:sldChg>
      <pc:sldChg chg="modSp mod">
        <pc:chgData name="Nguyen Trung Tin (K. Hau mon truc trang)" userId="87dd5bb8-2954-43c6-b106-d795ade0d11a" providerId="ADAL" clId="{932F2B0B-6EC9-4FD4-9F4F-1781EAF23596}" dt="2022-08-07T00:46:46.811" v="978" actId="1076"/>
        <pc:sldMkLst>
          <pc:docMk/>
          <pc:sldMk cId="1924053343" sldId="333"/>
        </pc:sldMkLst>
        <pc:spChg chg="mod">
          <ac:chgData name="Nguyen Trung Tin (K. Hau mon truc trang)" userId="87dd5bb8-2954-43c6-b106-d795ade0d11a" providerId="ADAL" clId="{932F2B0B-6EC9-4FD4-9F4F-1781EAF23596}" dt="2022-08-07T00:46:46.811" v="978" actId="1076"/>
          <ac:spMkLst>
            <pc:docMk/>
            <pc:sldMk cId="1924053343" sldId="333"/>
            <ac:spMk id="3" creationId="{808EBABF-9BE8-5AC3-1815-6E1A53958673}"/>
          </ac:spMkLst>
        </pc:spChg>
      </pc:sldChg>
      <pc:sldChg chg="modSp new mod ord">
        <pc:chgData name="Nguyen Trung Tin (K. Hau mon truc trang)" userId="87dd5bb8-2954-43c6-b106-d795ade0d11a" providerId="ADAL" clId="{932F2B0B-6EC9-4FD4-9F4F-1781EAF23596}" dt="2022-08-07T01:24:55.492" v="2234" actId="20577"/>
        <pc:sldMkLst>
          <pc:docMk/>
          <pc:sldMk cId="937100463" sldId="337"/>
        </pc:sldMkLst>
        <pc:spChg chg="mod">
          <ac:chgData name="Nguyen Trung Tin (K. Hau mon truc trang)" userId="87dd5bb8-2954-43c6-b106-d795ade0d11a" providerId="ADAL" clId="{932F2B0B-6EC9-4FD4-9F4F-1781EAF23596}" dt="2022-08-07T00:58:38.402" v="1142" actId="113"/>
          <ac:spMkLst>
            <pc:docMk/>
            <pc:sldMk cId="937100463" sldId="337"/>
            <ac:spMk id="2" creationId="{C3E0FC64-3778-91FE-E507-E1B20C787E7E}"/>
          </ac:spMkLst>
        </pc:spChg>
        <pc:spChg chg="mod">
          <ac:chgData name="Nguyen Trung Tin (K. Hau mon truc trang)" userId="87dd5bb8-2954-43c6-b106-d795ade0d11a" providerId="ADAL" clId="{932F2B0B-6EC9-4FD4-9F4F-1781EAF23596}" dt="2022-08-07T01:24:55.492" v="2234" actId="20577"/>
          <ac:spMkLst>
            <pc:docMk/>
            <pc:sldMk cId="937100463" sldId="337"/>
            <ac:spMk id="3" creationId="{443565C1-3A95-567B-1AE7-98178AC93413}"/>
          </ac:spMkLst>
        </pc:spChg>
      </pc:sldChg>
      <pc:sldChg chg="del">
        <pc:chgData name="Nguyen Trung Tin (K. Hau mon truc trang)" userId="87dd5bb8-2954-43c6-b106-d795ade0d11a" providerId="ADAL" clId="{932F2B0B-6EC9-4FD4-9F4F-1781EAF23596}" dt="2022-08-07T00:24:28.962" v="786" actId="47"/>
        <pc:sldMkLst>
          <pc:docMk/>
          <pc:sldMk cId="1673582110" sldId="337"/>
        </pc:sldMkLst>
      </pc:sldChg>
      <pc:sldChg chg="del">
        <pc:chgData name="Nguyen Trung Tin (K. Hau mon truc trang)" userId="87dd5bb8-2954-43c6-b106-d795ade0d11a" providerId="ADAL" clId="{932F2B0B-6EC9-4FD4-9F4F-1781EAF23596}" dt="2022-08-07T00:50:52.518" v="1093" actId="47"/>
        <pc:sldMkLst>
          <pc:docMk/>
          <pc:sldMk cId="3110596106" sldId="338"/>
        </pc:sldMkLst>
      </pc:sldChg>
      <pc:sldChg chg="addSp delSp modSp new mod setBg modClrScheme chgLayout">
        <pc:chgData name="Nguyen Trung Tin (K. Hau mon truc trang)" userId="87dd5bb8-2954-43c6-b106-d795ade0d11a" providerId="ADAL" clId="{932F2B0B-6EC9-4FD4-9F4F-1781EAF23596}" dt="2022-08-07T01:27:16.349" v="2239" actId="26606"/>
        <pc:sldMkLst>
          <pc:docMk/>
          <pc:sldMk cId="3603978199" sldId="338"/>
        </pc:sldMkLst>
        <pc:spChg chg="del">
          <ac:chgData name="Nguyen Trung Tin (K. Hau mon truc trang)" userId="87dd5bb8-2954-43c6-b106-d795ade0d11a" providerId="ADAL" clId="{932F2B0B-6EC9-4FD4-9F4F-1781EAF23596}" dt="2022-08-07T01:27:09.461" v="2237" actId="700"/>
          <ac:spMkLst>
            <pc:docMk/>
            <pc:sldMk cId="3603978199" sldId="338"/>
            <ac:spMk id="2" creationId="{172EF5E9-7373-8185-4FF6-DA25C4865BB4}"/>
          </ac:spMkLst>
        </pc:spChg>
        <pc:spChg chg="del">
          <ac:chgData name="Nguyen Trung Tin (K. Hau mon truc trang)" userId="87dd5bb8-2954-43c6-b106-d795ade0d11a" providerId="ADAL" clId="{932F2B0B-6EC9-4FD4-9F4F-1781EAF23596}" dt="2022-08-07T01:27:09.461" v="2237" actId="700"/>
          <ac:spMkLst>
            <pc:docMk/>
            <pc:sldMk cId="3603978199" sldId="338"/>
            <ac:spMk id="3" creationId="{9A67C890-C682-0E0C-BDB7-6D392B8F6F83}"/>
          </ac:spMkLst>
        </pc:spChg>
        <pc:picChg chg="add mod">
          <ac:chgData name="Nguyen Trung Tin (K. Hau mon truc trang)" userId="87dd5bb8-2954-43c6-b106-d795ade0d11a" providerId="ADAL" clId="{932F2B0B-6EC9-4FD4-9F4F-1781EAF23596}" dt="2022-08-07T01:27:16.349" v="2239" actId="26606"/>
          <ac:picMkLst>
            <pc:docMk/>
            <pc:sldMk cId="3603978199" sldId="338"/>
            <ac:picMk id="4" creationId="{C6531AFA-7C82-F126-19D5-7B234062C3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BD3D9-E0E5-4019-9076-E99EBED1CC79}" type="datetimeFigureOut">
              <a:rPr lang="en-US" smtClean="0"/>
              <a:t>8/7/2022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B9DA5-AF62-4DA8-81DE-839602883956}" type="slidenum">
              <a:rPr lang="en-US" smtClean="0"/>
              <a:t>‹#›</a:t>
            </a:fld>
            <a:endParaRPr lang="en-US"/>
          </a:p>
        </p:txBody>
      </p:sp>
    </p:spTree>
    <p:extLst>
      <p:ext uri="{BB962C8B-B14F-4D97-AF65-F5344CB8AC3E}">
        <p14:creationId xmlns:p14="http://schemas.microsoft.com/office/powerpoint/2010/main" val="945654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Các dây chằng và cơ hoạt động và phục thuộc lẫn nhau trong một hệ thống cân bằng (Hình 3.1). Thiếu một trong hay thành phần thì không hoạt động được. Tuy nhiên, dây chằng rất dễ bị thương tổn do mang thai, khi sanh, và tuổi già, khi mà collagen và elastin suy yếu. Các cơ vân co thắt dựa vào các dây chằng mu niệu đạo (the pubourethral (PUL)) và dây chằng tử cung cùng (uterosacral (USL)) (Hình 3.1). Các cơ này đóng và mở niệu đạo và ống hậu môn và làm căng các tạng để hỗ trợ cho các thụ cảm thể với căng của bàng quang và ruột trong việc kiểm soát các phản xạ tiểu tiện và đại tiện. Các dây chằng lỏng lẻo và suy yếu có thể làm yếu lực của các cơ này </a:t>
            </a:r>
            <a:r>
              <a:rPr lang="en-US" sz="900">
                <a:latin typeface="Calibri" panose="020F0502020204030204" pitchFamily="34" charset="0"/>
                <a:ea typeface="Calibri" panose="020F0502020204030204" pitchFamily="34" charset="0"/>
                <a:cs typeface="Times New Roman" panose="02020603050405020304" pitchFamily="18" charset="0"/>
              </a:rPr>
              <a:t>vì </a:t>
            </a:r>
            <a:r>
              <a:rPr lang="en-US" sz="900">
                <a:effectLst/>
                <a:latin typeface="Calibri" panose="020F0502020204030204" pitchFamily="34" charset="0"/>
                <a:ea typeface="Calibri" panose="020F0502020204030204" pitchFamily="34" charset="0"/>
                <a:cs typeface="Times New Roman" panose="02020603050405020304" pitchFamily="18" charset="0"/>
              </a:rPr>
              <a:t>vậy bệnh nhân không thể đóng kín các ống này (không tự chủ), mở các ống này (khó khăn trong tống xuất) hay căng các tạng đủ lực để kiểm soát không tự chủ khẩn cấp của bàng quang và ruột </a:t>
            </a:r>
          </a:p>
          <a:p>
            <a:endParaRPr lang="en-US"/>
          </a:p>
        </p:txBody>
      </p:sp>
      <p:sp>
        <p:nvSpPr>
          <p:cNvPr id="4" name="Slide Number Placeholder 3"/>
          <p:cNvSpPr>
            <a:spLocks noGrp="1"/>
          </p:cNvSpPr>
          <p:nvPr>
            <p:ph type="sldNum" sz="quarter" idx="5"/>
          </p:nvPr>
        </p:nvSpPr>
        <p:spPr/>
        <p:txBody>
          <a:bodyPr/>
          <a:lstStyle/>
          <a:p>
            <a:fld id="{4F8B9DA5-AF62-4DA8-81DE-839602883956}" type="slidenum">
              <a:rPr lang="en-US" smtClean="0"/>
              <a:t>6</a:t>
            </a:fld>
            <a:endParaRPr lang="en-US"/>
          </a:p>
        </p:txBody>
      </p:sp>
    </p:spTree>
    <p:extLst>
      <p:ext uri="{BB962C8B-B14F-4D97-AF65-F5344CB8AC3E}">
        <p14:creationId xmlns:p14="http://schemas.microsoft.com/office/powerpoint/2010/main" val="3909832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 3.10 Ligament damage at childbirth. View from above at 10  cm dilatation of the cervix. The maximal strain of the 10 cm dilatation is on the structures which attach to the cervical ring: vagina (“vag”) uterosacral ligaments (USL) and cardinal (CL) ligaments. Extension or tearing of these attachments may cause apical prolapse, cystocele anteriorly, rectocele, and enterocele posteriorly. The ligamentous attachments of perineal body (deep transversus perinei) may be damaged and separated to cause low rectocele (perineocele) as the head exits the birth canal</a:t>
            </a:r>
          </a:p>
        </p:txBody>
      </p:sp>
      <p:sp>
        <p:nvSpPr>
          <p:cNvPr id="4" name="Slide Number Placeholder 3"/>
          <p:cNvSpPr>
            <a:spLocks noGrp="1"/>
          </p:cNvSpPr>
          <p:nvPr>
            <p:ph type="sldNum" sz="quarter" idx="5"/>
          </p:nvPr>
        </p:nvSpPr>
        <p:spPr/>
        <p:txBody>
          <a:bodyPr/>
          <a:lstStyle/>
          <a:p>
            <a:fld id="{4F8B9DA5-AF62-4DA8-81DE-839602883956}" type="slidenum">
              <a:rPr lang="en-US" smtClean="0"/>
              <a:t>31</a:t>
            </a:fld>
            <a:endParaRPr lang="en-US"/>
          </a:p>
        </p:txBody>
      </p:sp>
    </p:spTree>
    <p:extLst>
      <p:ext uri="{BB962C8B-B14F-4D97-AF65-F5344CB8AC3E}">
        <p14:creationId xmlns:p14="http://schemas.microsoft.com/office/powerpoint/2010/main" val="1577177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Fig. 3.17 Bladder bowel urge incontinence as interpreted by Gordon’s law. The uterosacral ligaments (USL) lengthen “L” and are unable to suspend the vagina adequately. The downward/backward muscle forces (arrows) lengthen by “L” and weaken. The vagina cannot be stretched sufficiently to support the stretch receptors “N.” “N” fire off increased afferent impulses at a low bladder volume, and this is perceived by the cortex as urgency. If the quantum of afferents is sufficient to activate the micturition reflex, the efferents are activated; the forward muscles relax; the backward muscles open out the urethra; the bladder contracts; the patient may uncontrollably lose urine (“urge incontinence”). The wavy form and pink color of the arrows denote weakened muscle contractile force</a:t>
            </a:r>
          </a:p>
          <a:p>
            <a:endParaRPr lang="en-US"/>
          </a:p>
        </p:txBody>
      </p:sp>
      <p:sp>
        <p:nvSpPr>
          <p:cNvPr id="4" name="Slide Number Placeholder 3"/>
          <p:cNvSpPr>
            <a:spLocks noGrp="1"/>
          </p:cNvSpPr>
          <p:nvPr>
            <p:ph type="sldNum" sz="quarter" idx="5"/>
          </p:nvPr>
        </p:nvSpPr>
        <p:spPr/>
        <p:txBody>
          <a:bodyPr/>
          <a:lstStyle/>
          <a:p>
            <a:fld id="{4F8B9DA5-AF62-4DA8-81DE-839602883956}" type="slidenum">
              <a:rPr lang="en-US" smtClean="0"/>
              <a:t>42</a:t>
            </a:fld>
            <a:endParaRPr lang="en-US"/>
          </a:p>
        </p:txBody>
      </p:sp>
    </p:spTree>
    <p:extLst>
      <p:ext uri="{BB962C8B-B14F-4D97-AF65-F5344CB8AC3E}">
        <p14:creationId xmlns:p14="http://schemas.microsoft.com/office/powerpoint/2010/main" val="4136792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Fig. 3.18 Role of puborectalis in bladder A/R function. Upper X-ray. Resting Closed. Sitting lateral X-ray. U = urethra; V = vagina; B = bladder; Bv = fascial attachment of bladder base to vagina; CX = cervix; LP = levator plate. Broken white line coordinates drawn from fixed bony points. Lower X-ray. With reference to the horizontal and vertical coordinates, LP and all the organs have been lifted upward and forward (arrows). Lifting upward stretches and narrows the urethral and anal tubes, exponentially increasing the resistance to flow through the tubes, temporarily restoring continence. Note how the vagina has been elevated to temporarily support the bladder base and the stretch receptors “N.” This explains how “squeezing” mitigates urgency</a:t>
            </a:r>
          </a:p>
          <a:p>
            <a:endParaRPr lang="en-US"/>
          </a:p>
        </p:txBody>
      </p:sp>
      <p:sp>
        <p:nvSpPr>
          <p:cNvPr id="4" name="Slide Number Placeholder 3"/>
          <p:cNvSpPr>
            <a:spLocks noGrp="1"/>
          </p:cNvSpPr>
          <p:nvPr>
            <p:ph type="sldNum" sz="quarter" idx="5"/>
          </p:nvPr>
        </p:nvSpPr>
        <p:spPr/>
        <p:txBody>
          <a:bodyPr/>
          <a:lstStyle/>
          <a:p>
            <a:fld id="{4F8B9DA5-AF62-4DA8-81DE-839602883956}" type="slidenum">
              <a:rPr lang="en-US" smtClean="0"/>
              <a:t>43</a:t>
            </a:fld>
            <a:endParaRPr lang="en-US"/>
          </a:p>
        </p:txBody>
      </p:sp>
    </p:spTree>
    <p:extLst>
      <p:ext uri="{BB962C8B-B14F-4D97-AF65-F5344CB8AC3E}">
        <p14:creationId xmlns:p14="http://schemas.microsoft.com/office/powerpoint/2010/main" val="266973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 3.19 Pictorial diagnostic algorithm. The damaged ligaments are located using the pictorial algorithm. Because symptoms such as urgency and abnormal emptying may be caused by ligament damage in more than one zone, all rectangles for that symptom should be marked. The area of the symptom rectangles indicates the estimated frequency of symptom causation occurring in each zone. The main ligaments causing the symptoms and prolapse in each zone are indicated in capital letters, two in each zone: PUL = pubourethral ligament, EUL = external urethral ligament (anterior ligaments); ATFP = arcus tendineus fascia pelvis, CL = cardinal ligament complex (middle ligaments); USL = uterosacral ligament, PB = perineal body (posterior ligaments). The numbers in the figure correlate with structural damage and with ligament damage: 1, USI; 2, cystocele; 3, uterine prolapse; 4, rectocele. The diagnosis for this patient is cardinal/uterosacral damage and perineal body ligament damage. Note: Major symptoms may occur with minimal ligament damage</a:t>
            </a:r>
          </a:p>
        </p:txBody>
      </p:sp>
      <p:sp>
        <p:nvSpPr>
          <p:cNvPr id="4" name="Slide Number Placeholder 3"/>
          <p:cNvSpPr>
            <a:spLocks noGrp="1"/>
          </p:cNvSpPr>
          <p:nvPr>
            <p:ph type="sldNum" sz="quarter" idx="5"/>
          </p:nvPr>
        </p:nvSpPr>
        <p:spPr/>
        <p:txBody>
          <a:bodyPr/>
          <a:lstStyle/>
          <a:p>
            <a:fld id="{4F8B9DA5-AF62-4DA8-81DE-839602883956}" type="slidenum">
              <a:rPr lang="en-US" smtClean="0"/>
              <a:t>45</a:t>
            </a:fld>
            <a:endParaRPr lang="en-US"/>
          </a:p>
        </p:txBody>
      </p:sp>
    </p:spTree>
    <p:extLst>
      <p:ext uri="{BB962C8B-B14F-4D97-AF65-F5344CB8AC3E}">
        <p14:creationId xmlns:p14="http://schemas.microsoft.com/office/powerpoint/2010/main" val="94349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8B9DA5-AF62-4DA8-81DE-839602883956}" type="slidenum">
              <a:rPr lang="en-US" smtClean="0"/>
              <a:t>52</a:t>
            </a:fld>
            <a:endParaRPr lang="en-US"/>
          </a:p>
        </p:txBody>
      </p:sp>
    </p:spTree>
    <p:extLst>
      <p:ext uri="{BB962C8B-B14F-4D97-AF65-F5344CB8AC3E}">
        <p14:creationId xmlns:p14="http://schemas.microsoft.com/office/powerpoint/2010/main" val="3523100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8B9DA5-AF62-4DA8-81DE-839602883956}" type="slidenum">
              <a:rPr lang="en-US" smtClean="0"/>
              <a:t>55</a:t>
            </a:fld>
            <a:endParaRPr lang="en-US"/>
          </a:p>
        </p:txBody>
      </p:sp>
    </p:spTree>
    <p:extLst>
      <p:ext uri="{BB962C8B-B14F-4D97-AF65-F5344CB8AC3E}">
        <p14:creationId xmlns:p14="http://schemas.microsoft.com/office/powerpoint/2010/main" val="126534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mn-lt"/>
                <a:cs typeface="+mn-lt"/>
              </a:rPr>
              <a:t>Đây là mẫu xác của cơ vân sàn chậu nhìn đứng dọc.  Mẫu cơ thể học từ xác phụ nữ đã cắt bỏ chỗ bám vào xương. </a:t>
            </a:r>
            <a:endParaRPr lang="en-US"/>
          </a:p>
          <a:p>
            <a:r>
              <a:rPr lang="en-US">
                <a:ea typeface="+mn-lt"/>
                <a:cs typeface="+mn-lt"/>
              </a:rPr>
              <a:t>Bàng quang và âm đạo được cắt bỏ ngang mức cổ bàng quang. </a:t>
            </a:r>
          </a:p>
          <a:p>
            <a:r>
              <a:rPr lang="en-US">
                <a:ea typeface="+mn-lt"/>
                <a:cs typeface="+mn-lt"/>
              </a:rPr>
              <a:t>Cơ mu cụt (PCM) bám vào thành bên của phần dưới âm đạo (V). </a:t>
            </a:r>
            <a:endParaRPr lang="en-US"/>
          </a:p>
          <a:p>
            <a:r>
              <a:rPr lang="en-US">
                <a:ea typeface="+mn-lt"/>
                <a:cs typeface="+mn-lt"/>
              </a:rPr>
              <a:t>Cơ mu cụt vòng phía sau trực tràng và kết hợp với phía đối diện thành bản cơ nâng hậu môn (LP). Bản nâng (LP) gắn vào thành sau trực tràng.</a:t>
            </a:r>
          </a:p>
          <a:p>
            <a:r>
              <a:rPr lang="en-US">
                <a:ea typeface="+mn-lt"/>
                <a:cs typeface="+mn-lt"/>
              </a:rPr>
              <a:t>Cơ dọc kết hợp HM (LMA) nối LP với cơ thắt ngoài HM (EAS).</a:t>
            </a:r>
          </a:p>
          <a:p>
            <a:r>
              <a:rPr lang="en-US">
                <a:ea typeface="+mn-lt"/>
                <a:cs typeface="+mn-lt"/>
              </a:rPr>
              <a:t>Cơ mu trực tràng bao quanh trực tràng (R) và bám vào khớp mu.</a:t>
            </a:r>
          </a:p>
          <a:p>
            <a:r>
              <a:rPr lang="en-US">
                <a:ea typeface="+mn-lt"/>
                <a:cs typeface="+mn-lt"/>
              </a:rPr>
              <a:t>PUL = chỗ bám của dây chằng mu niệu đao vào trong phần bên của niệu đạo giữa và cơ mu cụt (PCM);</a:t>
            </a:r>
          </a:p>
          <a:p>
            <a:endParaRPr lang="en-US">
              <a:ea typeface="+mn-lt"/>
              <a:cs typeface="+mn-lt"/>
            </a:endParaRPr>
          </a:p>
          <a:p>
            <a:endParaRPr lang="en-US">
              <a:ea typeface="+mn-lt"/>
              <a:cs typeface="+mn-lt"/>
            </a:endParaRPr>
          </a:p>
          <a:p>
            <a:r>
              <a:rPr lang="en-US">
                <a:ea typeface="+mn-lt"/>
                <a:cs typeface="+mn-lt"/>
              </a:rPr>
              <a:t>PUL = insertion of pubourethral ligament into lateral part of midurethra and PCM; LMA = (conjoint) longitudinal muscle of the anus; EAS = external anal sphincter. U = urethra; V = vagina. (</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4F8B9DA5-AF62-4DA8-81DE-839602883956}" type="slidenum">
              <a:rPr lang="en-US" smtClean="0"/>
              <a:t>16</a:t>
            </a:fld>
            <a:endParaRPr lang="en-US"/>
          </a:p>
        </p:txBody>
      </p:sp>
    </p:spTree>
    <p:extLst>
      <p:ext uri="{BB962C8B-B14F-4D97-AF65-F5344CB8AC3E}">
        <p14:creationId xmlns:p14="http://schemas.microsoft.com/office/powerpoint/2010/main" val="330182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mn-lt"/>
                <a:cs typeface="+mn-lt"/>
              </a:rPr>
              <a:t>. (b) Functional anatomy: diagrammatic sagittal analogue of the cadaver specimen. PCM attaches to lateral wall of the vagina “V.” LP inserts into the posterior wall of the rectum “R”; PCM contracts forward against PUL. LP contracts backward against PUL. LMA connects LP to the external anal sphincter and contracts downward against USL</a:t>
            </a:r>
          </a:p>
          <a:p>
            <a:r>
              <a:rPr lang="en-US">
                <a:cs typeface="Calibri"/>
              </a:rPr>
              <a:t>Cơ thể học chức năng: hình vẽ dạng sơ đồ cắt đứng dọc của mẫu xác. Cơ mu cụt (PCM) bám vào thành bên của âm đạo (V). </a:t>
            </a:r>
          </a:p>
          <a:p>
            <a:r>
              <a:rPr lang="en-US">
                <a:cs typeface="Calibri"/>
              </a:rPr>
              <a:t>Bản nâng bám vào thành sau của trực tràng (R); </a:t>
            </a:r>
          </a:p>
          <a:p>
            <a:r>
              <a:rPr lang="en-US">
                <a:cs typeface="Calibri"/>
              </a:rPr>
              <a:t>PCM co kéo ra trước khi bám vào dây chằng mu niệu đạo (PUL).</a:t>
            </a:r>
          </a:p>
          <a:p>
            <a:r>
              <a:rPr lang="en-US">
                <a:cs typeface="Calibri"/>
              </a:rPr>
              <a:t>Bản nâng co kéo ra phía sau khi bám vào PUL.</a:t>
            </a:r>
          </a:p>
          <a:p>
            <a:r>
              <a:rPr lang="en-US">
                <a:cs typeface="Calibri"/>
              </a:rPr>
              <a:t>Cơ LMA kết nối LP và cơ thắt ngoài HM co kéo xuống phía dưới dựa vào dây chằng tử cung cùng (USL) .</a:t>
            </a:r>
          </a:p>
          <a:p>
            <a:endParaRPr lang="en-US"/>
          </a:p>
        </p:txBody>
      </p:sp>
      <p:sp>
        <p:nvSpPr>
          <p:cNvPr id="4" name="Slide Number Placeholder 3"/>
          <p:cNvSpPr>
            <a:spLocks noGrp="1"/>
          </p:cNvSpPr>
          <p:nvPr>
            <p:ph type="sldNum" sz="quarter" idx="5"/>
          </p:nvPr>
        </p:nvSpPr>
        <p:spPr/>
        <p:txBody>
          <a:bodyPr/>
          <a:lstStyle/>
          <a:p>
            <a:fld id="{4F8B9DA5-AF62-4DA8-81DE-839602883956}" type="slidenum">
              <a:rPr lang="en-US" smtClean="0"/>
              <a:t>18</a:t>
            </a:fld>
            <a:endParaRPr lang="en-US"/>
          </a:p>
        </p:txBody>
      </p:sp>
    </p:spTree>
    <p:extLst>
      <p:ext uri="{BB962C8B-B14F-4D97-AF65-F5344CB8AC3E}">
        <p14:creationId xmlns:p14="http://schemas.microsoft.com/office/powerpoint/2010/main" val="188448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Lower layer of muscles splint distal parts of the urethra, vagina, rectum, and perineal body. Patient supine. View into perineum. Lower-layer muscles of the pelvic floor anchor the organs distally</a:t>
            </a:r>
          </a:p>
        </p:txBody>
      </p:sp>
      <p:sp>
        <p:nvSpPr>
          <p:cNvPr id="4" name="Slide Number Placeholder 3"/>
          <p:cNvSpPr>
            <a:spLocks noGrp="1"/>
          </p:cNvSpPr>
          <p:nvPr>
            <p:ph type="sldNum" sz="quarter" idx="5"/>
          </p:nvPr>
        </p:nvSpPr>
        <p:spPr/>
        <p:txBody>
          <a:bodyPr/>
          <a:lstStyle/>
          <a:p>
            <a:fld id="{4F8B9DA5-AF62-4DA8-81DE-839602883956}" type="slidenum">
              <a:rPr lang="en-US" smtClean="0"/>
              <a:t>21</a:t>
            </a:fld>
            <a:endParaRPr lang="en-US"/>
          </a:p>
        </p:txBody>
      </p:sp>
    </p:spTree>
    <p:extLst>
      <p:ext uri="{BB962C8B-B14F-4D97-AF65-F5344CB8AC3E}">
        <p14:creationId xmlns:p14="http://schemas.microsoft.com/office/powerpoint/2010/main" val="2128461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Anorectal closure on straining. Top figure resting closed. Slow-twitch pelvic muscle contractions stretch the vagina (V) and rectum (R) back against pubourethral ligament (PUL). Bv = attachment of the bladder (B) to the vagina (v). LP  =  levator plate; USL  =  uterosacral ligaments; CX = cervix; S = sacrum; U = urethra; R = rectum. Bottom figure straining pubococcygeus (forward arrow) contracts forward to immobilize perineal body (PB) and anterior wall of the rectum (R). PRM (yellow lines) contracts forward to immobilize posterior wall of the rectum. LP/LMA (backward /downward arrows) contracts to rotate the rectum around a contracted PRM for closure. Arrows = fast-twitch muscle contractions</a:t>
            </a:r>
          </a:p>
        </p:txBody>
      </p:sp>
      <p:sp>
        <p:nvSpPr>
          <p:cNvPr id="4" name="Slide Number Placeholder 3"/>
          <p:cNvSpPr>
            <a:spLocks noGrp="1"/>
          </p:cNvSpPr>
          <p:nvPr>
            <p:ph type="sldNum" sz="quarter" idx="5"/>
          </p:nvPr>
        </p:nvSpPr>
        <p:spPr/>
        <p:txBody>
          <a:bodyPr/>
          <a:lstStyle/>
          <a:p>
            <a:fld id="{4F8B9DA5-AF62-4DA8-81DE-839602883956}" type="slidenum">
              <a:rPr lang="en-US" smtClean="0"/>
              <a:t>23</a:t>
            </a:fld>
            <a:endParaRPr lang="en-US"/>
          </a:p>
        </p:txBody>
      </p:sp>
    </p:spTree>
    <p:extLst>
      <p:ext uri="{BB962C8B-B14F-4D97-AF65-F5344CB8AC3E}">
        <p14:creationId xmlns:p14="http://schemas.microsoft.com/office/powerpoint/2010/main" val="420099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Defecation myoproctogram at rest. Barium paste is placed in the rectum and radio-opaque dye is injected into the levator plate (LP). ARA  =  anorectal angle. A line indicates upper surface of levator plate. (b) Defecation myoproctogram defecation starting. In comparison to the upper X-ray, the anterior rectal and anal walls are all stretched forward. Levator plate is seen inserting into the posterior rectal wall. The anterior part of LP is angulated downward. This action pulls the posterior rectal wall back and down to open out the anorectal canal</a:t>
            </a:r>
          </a:p>
        </p:txBody>
      </p:sp>
      <p:sp>
        <p:nvSpPr>
          <p:cNvPr id="4" name="Slide Number Placeholder 3"/>
          <p:cNvSpPr>
            <a:spLocks noGrp="1"/>
          </p:cNvSpPr>
          <p:nvPr>
            <p:ph type="sldNum" sz="quarter" idx="5"/>
          </p:nvPr>
        </p:nvSpPr>
        <p:spPr/>
        <p:txBody>
          <a:bodyPr/>
          <a:lstStyle/>
          <a:p>
            <a:fld id="{4F8B9DA5-AF62-4DA8-81DE-839602883956}" type="slidenum">
              <a:rPr lang="en-US" smtClean="0"/>
              <a:t>25</a:t>
            </a:fld>
            <a:endParaRPr lang="en-US"/>
          </a:p>
        </p:txBody>
      </p:sp>
    </p:spTree>
    <p:extLst>
      <p:ext uri="{BB962C8B-B14F-4D97-AF65-F5344CB8AC3E}">
        <p14:creationId xmlns:p14="http://schemas.microsoft.com/office/powerpoint/2010/main" val="3809568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Fig. 3.8 Afferent fibers from stretch receptors “N” in the bladder and bowel transmit nerve impulses to the cortex which interprets them as “fullness.” By stretching the organs bidirectionally (arrows), the muscles tension the underlying supports of the stretch receptors “N” to prevent stretch receptors from firing off prematurely, thereby controlling the micturition and defecation reflexes. At a certain point, the micturition reflex and defecation reflexes are activated. The cortex signals this as bladder or bowel urgency</a:t>
            </a:r>
          </a:p>
          <a:p>
            <a:endParaRPr lang="en-US"/>
          </a:p>
        </p:txBody>
      </p:sp>
      <p:sp>
        <p:nvSpPr>
          <p:cNvPr id="4" name="Slide Number Placeholder 3"/>
          <p:cNvSpPr>
            <a:spLocks noGrp="1"/>
          </p:cNvSpPr>
          <p:nvPr>
            <p:ph type="sldNum" sz="quarter" idx="5"/>
          </p:nvPr>
        </p:nvSpPr>
        <p:spPr/>
        <p:txBody>
          <a:bodyPr/>
          <a:lstStyle/>
          <a:p>
            <a:fld id="{4F8B9DA5-AF62-4DA8-81DE-839602883956}" type="slidenum">
              <a:rPr lang="en-US" smtClean="0"/>
              <a:t>27</a:t>
            </a:fld>
            <a:endParaRPr lang="en-US"/>
          </a:p>
        </p:txBody>
      </p:sp>
    </p:spTree>
    <p:extLst>
      <p:ext uri="{BB962C8B-B14F-4D97-AF65-F5344CB8AC3E}">
        <p14:creationId xmlns:p14="http://schemas.microsoft.com/office/powerpoint/2010/main" val="1777011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 3.9 Muscle spindle. Vaginal tension is controlled by muscle spindles which adjust the length of the muscle. Muscle spindle found in the anterior portion of the pubococcygeus muscl</a:t>
            </a:r>
          </a:p>
        </p:txBody>
      </p:sp>
      <p:sp>
        <p:nvSpPr>
          <p:cNvPr id="4" name="Slide Number Placeholder 3"/>
          <p:cNvSpPr>
            <a:spLocks noGrp="1"/>
          </p:cNvSpPr>
          <p:nvPr>
            <p:ph type="sldNum" sz="quarter" idx="5"/>
          </p:nvPr>
        </p:nvSpPr>
        <p:spPr/>
        <p:txBody>
          <a:bodyPr/>
          <a:lstStyle/>
          <a:p>
            <a:fld id="{4F8B9DA5-AF62-4DA8-81DE-839602883956}" type="slidenum">
              <a:rPr lang="en-US" smtClean="0"/>
              <a:t>29</a:t>
            </a:fld>
            <a:endParaRPr lang="en-US"/>
          </a:p>
        </p:txBody>
      </p:sp>
    </p:spTree>
    <p:extLst>
      <p:ext uri="{BB962C8B-B14F-4D97-AF65-F5344CB8AC3E}">
        <p14:creationId xmlns:p14="http://schemas.microsoft.com/office/powerpoint/2010/main" val="41528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 3.11 Rupture/stretching points from cervical dilatation at childbirth [4]. The diameter of the pelvic inlet and outlet is only 12–13  cm. The smallest diameter of the flexed head is 9.4 cm. A deflexed head (posterior presentation) is 11.2 cm. ATFP is stretched and dislocates mainly at its insertion points at the ischial spine “X.” The cardinal ligaments are stretched and may tear off the cervix at “Z” to be displaced laterally. Simultaneously with CL tearing, the pubocervical fascial layer of the vagina attached to CL and cervical ring at “Z” may be stretched or torn, so the vagina rotates down like a trapdoor, “high cystocele.” The “levators” “Y” (pubococcygeus and puborectalis) may be stretched or torn from their insertions behind pubic symphysis</a:t>
            </a:r>
          </a:p>
          <a:p>
            <a:endParaRPr lang="en-US"/>
          </a:p>
          <a:p>
            <a:r>
              <a:rPr lang="en-US"/>
              <a:t>Các điểm đứt và căng do giãn cổ tử cung khi sinh </a:t>
            </a:r>
          </a:p>
        </p:txBody>
      </p:sp>
      <p:sp>
        <p:nvSpPr>
          <p:cNvPr id="4" name="Slide Number Placeholder 3"/>
          <p:cNvSpPr>
            <a:spLocks noGrp="1"/>
          </p:cNvSpPr>
          <p:nvPr>
            <p:ph type="sldNum" sz="quarter" idx="5"/>
          </p:nvPr>
        </p:nvSpPr>
        <p:spPr/>
        <p:txBody>
          <a:bodyPr/>
          <a:lstStyle/>
          <a:p>
            <a:fld id="{4F8B9DA5-AF62-4DA8-81DE-839602883956}" type="slidenum">
              <a:rPr lang="en-US" smtClean="0"/>
              <a:t>30</a:t>
            </a:fld>
            <a:endParaRPr lang="en-US"/>
          </a:p>
        </p:txBody>
      </p:sp>
    </p:spTree>
    <p:extLst>
      <p:ext uri="{BB962C8B-B14F-4D97-AF65-F5344CB8AC3E}">
        <p14:creationId xmlns:p14="http://schemas.microsoft.com/office/powerpoint/2010/main" val="2745857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742656-F7D8-4CF5-BFD0-CD5ADAF83870}" type="datetimeFigureOut">
              <a:rPr lang="en-US" smtClean="0"/>
              <a:t>8/7/2022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687279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742656-F7D8-4CF5-BFD0-CD5ADAF83870}" type="datetimeFigureOut">
              <a:rPr lang="en-US" smtClean="0"/>
              <a:t>8/7/2022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690876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742656-F7D8-4CF5-BFD0-CD5ADAF83870}" type="datetimeFigureOut">
              <a:rPr lang="en-US" smtClean="0"/>
              <a:t>8/7/2022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858E6F-B5B5-4D58-9C90-5B2FD3A04422}"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48789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D742656-F7D8-4CF5-BFD0-CD5ADAF83870}" type="datetimeFigureOut">
              <a:rPr lang="en-US" smtClean="0"/>
              <a:t>8/7/2022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1720321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D742656-F7D8-4CF5-BFD0-CD5ADAF83870}" type="datetimeFigureOut">
              <a:rPr lang="en-US" smtClean="0"/>
              <a:t>8/7/2022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858E6F-B5B5-4D58-9C90-5B2FD3A04422}"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95499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D742656-F7D8-4CF5-BFD0-CD5ADAF83870}" type="datetimeFigureOut">
              <a:rPr lang="en-US" smtClean="0"/>
              <a:t>8/7/2022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2366754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42656-F7D8-4CF5-BFD0-CD5ADAF83870}" type="datetimeFigureOut">
              <a:rPr lang="en-US" smtClean="0"/>
              <a:t>8/7/2022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3397408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42656-F7D8-4CF5-BFD0-CD5ADAF83870}" type="datetimeFigureOut">
              <a:rPr lang="en-US" smtClean="0"/>
              <a:t>8/7/2022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1799733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42656-F7D8-4CF5-BFD0-CD5ADAF83870}" type="datetimeFigureOut">
              <a:rPr lang="en-US" smtClean="0"/>
              <a:t>8/7/2022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373966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742656-F7D8-4CF5-BFD0-CD5ADAF83870}" type="datetimeFigureOut">
              <a:rPr lang="en-US" smtClean="0"/>
              <a:t>8/7/2022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2211475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742656-F7D8-4CF5-BFD0-CD5ADAF83870}" type="datetimeFigureOut">
              <a:rPr lang="en-US" smtClean="0"/>
              <a:t>8/7/2022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783656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742656-F7D8-4CF5-BFD0-CD5ADAF83870}" type="datetimeFigureOut">
              <a:rPr lang="en-US" smtClean="0"/>
              <a:t>8/7/2022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3342759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742656-F7D8-4CF5-BFD0-CD5ADAF83870}" type="datetimeFigureOut">
              <a:rPr lang="en-US" smtClean="0"/>
              <a:t>8/7/2022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225555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742656-F7D8-4CF5-BFD0-CD5ADAF83870}" type="datetimeFigureOut">
              <a:rPr lang="en-US" smtClean="0"/>
              <a:t>8/7/2022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420162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742656-F7D8-4CF5-BFD0-CD5ADAF83870}" type="datetimeFigureOut">
              <a:rPr lang="en-US" smtClean="0"/>
              <a:t>8/7/2022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3284386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742656-F7D8-4CF5-BFD0-CD5ADAF83870}" type="datetimeFigureOut">
              <a:rPr lang="en-US" smtClean="0"/>
              <a:t>8/7/2022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858E6F-B5B5-4D58-9C90-5B2FD3A04422}" type="slidenum">
              <a:rPr lang="en-US" smtClean="0"/>
              <a:t>‹#›</a:t>
            </a:fld>
            <a:endParaRPr lang="en-US"/>
          </a:p>
        </p:txBody>
      </p:sp>
    </p:spTree>
    <p:extLst>
      <p:ext uri="{BB962C8B-B14F-4D97-AF65-F5344CB8AC3E}">
        <p14:creationId xmlns:p14="http://schemas.microsoft.com/office/powerpoint/2010/main" val="2366613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D742656-F7D8-4CF5-BFD0-CD5ADAF83870}" type="datetimeFigureOut">
              <a:rPr lang="en-US" smtClean="0"/>
              <a:t>8/7/2022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858E6F-B5B5-4D58-9C90-5B2FD3A04422}" type="slidenum">
              <a:rPr lang="en-US" smtClean="0"/>
              <a:t>‹#›</a:t>
            </a:fld>
            <a:endParaRPr lang="en-US"/>
          </a:p>
        </p:txBody>
      </p:sp>
    </p:spTree>
    <p:extLst>
      <p:ext uri="{BB962C8B-B14F-4D97-AF65-F5344CB8AC3E}">
        <p14:creationId xmlns:p14="http://schemas.microsoft.com/office/powerpoint/2010/main" val="1550525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D13B4-E710-4DC0-A191-389CC5429C26}"/>
              </a:ext>
            </a:extLst>
          </p:cNvPr>
          <p:cNvSpPr>
            <a:spLocks noGrp="1"/>
          </p:cNvSpPr>
          <p:nvPr>
            <p:ph type="ctrTitle"/>
          </p:nvPr>
        </p:nvSpPr>
        <p:spPr>
          <a:xfrm>
            <a:off x="676276" y="1040769"/>
            <a:ext cx="11287124" cy="3542045"/>
          </a:xfrm>
        </p:spPr>
        <p:txBody>
          <a:bodyPr anchor="b">
            <a:noAutofit/>
          </a:bodyPr>
          <a:lstStyle/>
          <a:p>
            <a:r>
              <a:rPr lang="en-US" sz="4400" b="1">
                <a:latin typeface="Arial" panose="020B0604020202020204" pitchFamily="34" charset="0"/>
                <a:cs typeface="Arial" panose="020B0604020202020204" pitchFamily="34" charset="0"/>
              </a:rPr>
              <a:t>QUAN NIỆM MỚI </a:t>
            </a:r>
            <a:r>
              <a:rPr lang="en-US" sz="4400" b="1">
                <a:solidFill>
                  <a:srgbClr val="0070C0"/>
                </a:solidFill>
                <a:latin typeface="Arial" panose="020B0604020202020204" pitchFamily="34" charset="0"/>
                <a:cs typeface="Arial" panose="020B0604020202020204" pitchFamily="34" charset="0"/>
              </a:rPr>
              <a:t>VỀ GIẢI PHẪU, </a:t>
            </a:r>
            <a:br>
              <a:rPr lang="en-US" sz="4400" b="1">
                <a:solidFill>
                  <a:srgbClr val="0070C0"/>
                </a:solidFill>
                <a:latin typeface="Arial" panose="020B0604020202020204" pitchFamily="34" charset="0"/>
                <a:cs typeface="Arial" panose="020B0604020202020204" pitchFamily="34" charset="0"/>
              </a:rPr>
            </a:br>
            <a:r>
              <a:rPr lang="en-US" sz="4400" b="1">
                <a:solidFill>
                  <a:srgbClr val="0070C0"/>
                </a:solidFill>
                <a:latin typeface="Arial" panose="020B0604020202020204" pitchFamily="34" charset="0"/>
                <a:cs typeface="Arial" panose="020B0604020202020204" pitchFamily="34" charset="0"/>
              </a:rPr>
              <a:t>SINH LÝ VÀ PHẪU THUẬT HMTT </a:t>
            </a:r>
            <a:br>
              <a:rPr lang="en-US" sz="4400" b="1">
                <a:solidFill>
                  <a:srgbClr val="0070C0"/>
                </a:solidFill>
                <a:latin typeface="Arial" panose="020B0604020202020204" pitchFamily="34" charset="0"/>
                <a:cs typeface="Arial" panose="020B0604020202020204" pitchFamily="34" charset="0"/>
              </a:rPr>
            </a:br>
            <a:r>
              <a:rPr lang="en-US" sz="4400" b="1">
                <a:latin typeface="Arial" panose="020B0604020202020204" pitchFamily="34" charset="0"/>
                <a:cs typeface="Arial" panose="020B0604020202020204" pitchFamily="34" charset="0"/>
              </a:rPr>
              <a:t>THEO </a:t>
            </a:r>
            <a:r>
              <a:rPr lang="en-US" sz="4400" b="1">
                <a:solidFill>
                  <a:srgbClr val="7030A0"/>
                </a:solidFill>
                <a:latin typeface="Arial" panose="020B0604020202020204" pitchFamily="34" charset="0"/>
                <a:cs typeface="Arial" panose="020B0604020202020204" pitchFamily="34" charset="0"/>
              </a:rPr>
              <a:t>THUYẾT NGUYÊN VẸN</a:t>
            </a:r>
          </a:p>
        </p:txBody>
      </p:sp>
      <p:sp>
        <p:nvSpPr>
          <p:cNvPr id="5" name="Subtitle 4">
            <a:extLst>
              <a:ext uri="{FF2B5EF4-FFF2-40B4-BE49-F238E27FC236}">
                <a16:creationId xmlns:a16="http://schemas.microsoft.com/office/drawing/2014/main" id="{D5AF8D99-F2DC-458C-B397-51CA92A98E14}"/>
              </a:ext>
            </a:extLst>
          </p:cNvPr>
          <p:cNvSpPr>
            <a:spLocks noGrp="1"/>
          </p:cNvSpPr>
          <p:nvPr>
            <p:ph type="subTitle" idx="1"/>
          </p:nvPr>
        </p:nvSpPr>
        <p:spPr>
          <a:xfrm>
            <a:off x="1285241" y="4582814"/>
            <a:ext cx="7132335" cy="1312657"/>
          </a:xfrm>
        </p:spPr>
        <p:txBody>
          <a:bodyPr anchor="t">
            <a:normAutofit/>
          </a:bodyPr>
          <a:lstStyle/>
          <a:p>
            <a:pPr algn="l"/>
            <a:endParaRPr lang="en-US"/>
          </a:p>
        </p:txBody>
      </p:sp>
    </p:spTree>
    <p:extLst>
      <p:ext uri="{BB962C8B-B14F-4D97-AF65-F5344CB8AC3E}">
        <p14:creationId xmlns:p14="http://schemas.microsoft.com/office/powerpoint/2010/main" val="3375906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80DF0-92B7-4C86-8F7F-6F3C602A089E}"/>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MẠC MU CỔ</a:t>
            </a:r>
          </a:p>
        </p:txBody>
      </p:sp>
      <p:sp>
        <p:nvSpPr>
          <p:cNvPr id="3" name="Content Placeholder 2">
            <a:extLst>
              <a:ext uri="{FF2B5EF4-FFF2-40B4-BE49-F238E27FC236}">
                <a16:creationId xmlns:a16="http://schemas.microsoft.com/office/drawing/2014/main" id="{D89B926E-DB23-4171-810D-E8FC10D3081F}"/>
              </a:ext>
            </a:extLst>
          </p:cNvPr>
          <p:cNvSpPr>
            <a:spLocks noGrp="1"/>
          </p:cNvSpPr>
          <p:nvPr>
            <p:ph sz="half" idx="1"/>
          </p:nvPr>
        </p:nvSpPr>
        <p:spPr>
          <a:xfrm>
            <a:off x="1027416" y="1993187"/>
            <a:ext cx="4596144" cy="3918035"/>
          </a:xfrm>
        </p:spPr>
        <p:txBody>
          <a:bodyPr vert="horz" lIns="91440" tIns="45720" rIns="91440" bIns="45720" rtlCol="0" anchor="t">
            <a:normAutofit lnSpcReduction="10000"/>
          </a:bodyPr>
          <a:lstStyle/>
          <a:p>
            <a:pPr algn="just">
              <a:lnSpc>
                <a:spcPct val="107000"/>
              </a:lnSpc>
              <a:spcAft>
                <a:spcPts val="800"/>
              </a:spcAft>
            </a:pPr>
            <a:r>
              <a:rPr lang="en-US" sz="2400">
                <a:effectLst/>
                <a:latin typeface="Arial" panose="020B0604020202020204" pitchFamily="34" charset="0"/>
                <a:ea typeface="Calibri" panose="020F0502020204030204" pitchFamily="34" charset="0"/>
                <a:cs typeface="Arial" panose="020B0604020202020204" pitchFamily="34" charset="0"/>
              </a:rPr>
              <a:t>PCF bám vào dây chằng chính và vòng tử cung phía trước. </a:t>
            </a:r>
          </a:p>
          <a:p>
            <a:pPr algn="just">
              <a:lnSpc>
                <a:spcPct val="107000"/>
              </a:lnSpc>
              <a:spcAft>
                <a:spcPts val="800"/>
              </a:spcAft>
            </a:pPr>
            <a:r>
              <a:rPr lang="en-US" sz="2400">
                <a:latin typeface="Arial"/>
                <a:ea typeface="Calibri" panose="020F0502020204030204" pitchFamily="34" charset="0"/>
                <a:cs typeface="Arial"/>
              </a:rPr>
              <a:t>T</a:t>
            </a:r>
            <a:r>
              <a:rPr lang="en-US" sz="2400">
                <a:effectLst/>
                <a:latin typeface="Arial"/>
                <a:ea typeface="Calibri" panose="020F0502020204030204" pitchFamily="34" charset="0"/>
                <a:cs typeface="Arial"/>
              </a:rPr>
              <a:t>ổn </a:t>
            </a:r>
            <a:r>
              <a:rPr lang="en-US" sz="2400" dirty="0" err="1">
                <a:effectLst/>
                <a:latin typeface="Arial"/>
                <a:ea typeface="Calibri" panose="020F0502020204030204" pitchFamily="34" charset="0"/>
                <a:cs typeface="Arial"/>
              </a:rPr>
              <a:t>thương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tại</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chỗ</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bám</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vào</a:t>
            </a:r>
            <a:r>
              <a:rPr lang="en-US" sz="2400" dirty="0">
                <a:effectLst/>
                <a:latin typeface="Arial"/>
                <a:ea typeface="Calibri" panose="020F0502020204030204" pitchFamily="34" charset="0"/>
                <a:cs typeface="Arial"/>
              </a:rPr>
              <a:t> CL </a:t>
            </a:r>
            <a:r>
              <a:rPr lang="en-US" sz="2400" dirty="0" err="1">
                <a:effectLst/>
                <a:latin typeface="Arial"/>
                <a:ea typeface="Calibri" panose="020F0502020204030204" pitchFamily="34" charset="0"/>
                <a:cs typeface="Arial"/>
              </a:rPr>
              <a:t>gây</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ra</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sa</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bàng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quang</a:t>
            </a:r>
            <a:r>
              <a:rPr lang="en-US" sz="2400">
                <a:latin typeface="Arial"/>
                <a:ea typeface="Calibri" panose="020F0502020204030204" pitchFamily="34" charset="0"/>
                <a:cs typeface="Arial"/>
              </a:rPr>
              <a:t> thể</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cao</a:t>
            </a:r>
            <a:r>
              <a:rPr lang="en-US" sz="2400" dirty="0">
                <a:effectLst/>
                <a:latin typeface="Arial"/>
                <a:ea typeface="Calibri" panose="020F0502020204030204" pitchFamily="34" charset="0"/>
                <a:cs typeface="Arial"/>
              </a:rPr>
              <a:t>.</a:t>
            </a:r>
            <a:r>
              <a:rPr lang="en-US" sz="2400" dirty="0">
                <a:latin typeface="Arial"/>
                <a:ea typeface="Calibri" panose="020F0502020204030204" pitchFamily="34" charset="0"/>
                <a:cs typeface="Arial"/>
              </a:rPr>
              <a:t> </a:t>
            </a:r>
            <a:endParaRPr lang="en-US" sz="240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2400">
                <a:effectLst/>
                <a:latin typeface="Arial" panose="020B0604020202020204" pitchFamily="34" charset="0"/>
                <a:ea typeface="Calibri" panose="020F0502020204030204" pitchFamily="34" charset="0"/>
                <a:cs typeface="Arial" panose="020B0604020202020204" pitchFamily="34" charset="0"/>
              </a:rPr>
              <a:t>Tổn thương chỗ bám của PCF vào ATFP có thể gây sa bàng quang trung tâm. </a:t>
            </a:r>
          </a:p>
          <a:p>
            <a:endParaRPr lang="en-US"/>
          </a:p>
        </p:txBody>
      </p:sp>
      <p:pic>
        <p:nvPicPr>
          <p:cNvPr id="12" name="Content Placeholder 11">
            <a:extLst>
              <a:ext uri="{FF2B5EF4-FFF2-40B4-BE49-F238E27FC236}">
                <a16:creationId xmlns:a16="http://schemas.microsoft.com/office/drawing/2014/main" id="{A0D37974-E52B-D4AA-52C2-4178E9BF9FE9}"/>
              </a:ext>
            </a:extLst>
          </p:cNvPr>
          <p:cNvPicPr>
            <a:picLocks noGrp="1" noChangeAspect="1"/>
          </p:cNvPicPr>
          <p:nvPr>
            <p:ph sz="half" idx="2"/>
          </p:nvPr>
        </p:nvPicPr>
        <p:blipFill>
          <a:blip r:embed="rId2"/>
          <a:stretch>
            <a:fillRect/>
          </a:stretch>
        </p:blipFill>
        <p:spPr>
          <a:xfrm>
            <a:off x="5932171" y="971494"/>
            <a:ext cx="6259829" cy="4939728"/>
          </a:xfrm>
          <a:prstGeom prst="rect">
            <a:avLst/>
          </a:prstGeom>
        </p:spPr>
      </p:pic>
    </p:spTree>
    <p:extLst>
      <p:ext uri="{BB962C8B-B14F-4D97-AF65-F5344CB8AC3E}">
        <p14:creationId xmlns:p14="http://schemas.microsoft.com/office/powerpoint/2010/main" val="465051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BFEA-83A3-495C-8E8A-4B69541F8276}"/>
              </a:ext>
            </a:extLst>
          </p:cNvPr>
          <p:cNvSpPr>
            <a:spLocks noGrp="1"/>
          </p:cNvSpPr>
          <p:nvPr>
            <p:ph type="title"/>
          </p:nvPr>
        </p:nvSpPr>
        <p:spPr/>
        <p:txBody>
          <a:bodyPr>
            <a:normAutofit/>
          </a:bodyPr>
          <a:lstStyle/>
          <a:p>
            <a:r>
              <a:rPr lang="en-US" sz="4000" b="1">
                <a:latin typeface="Arial" panose="020B0604020202020204" pitchFamily="34" charset="0"/>
                <a:cs typeface="Arial" panose="020B0604020202020204" pitchFamily="34" charset="0"/>
              </a:rPr>
              <a:t>MẠC TRỰC TRÀNG ÂM ĐẠO</a:t>
            </a:r>
          </a:p>
        </p:txBody>
      </p:sp>
      <p:sp>
        <p:nvSpPr>
          <p:cNvPr id="3" name="Content Placeholder 2">
            <a:extLst>
              <a:ext uri="{FF2B5EF4-FFF2-40B4-BE49-F238E27FC236}">
                <a16:creationId xmlns:a16="http://schemas.microsoft.com/office/drawing/2014/main" id="{B47316D2-ADE5-4FE4-89D9-748C9968B475}"/>
              </a:ext>
            </a:extLst>
          </p:cNvPr>
          <p:cNvSpPr>
            <a:spLocks noGrp="1"/>
          </p:cNvSpPr>
          <p:nvPr>
            <p:ph sz="half" idx="1"/>
          </p:nvPr>
        </p:nvSpPr>
        <p:spPr>
          <a:xfrm>
            <a:off x="2179637" y="2135747"/>
            <a:ext cx="4313864" cy="3777622"/>
          </a:xfrm>
        </p:spPr>
        <p:txBody>
          <a:bodyPr>
            <a:normAutofit lnSpcReduction="10000"/>
          </a:bodyPr>
          <a:lstStyle/>
          <a:p>
            <a:pPr algn="just">
              <a:lnSpc>
                <a:spcPct val="107000"/>
              </a:lnSpc>
              <a:spcAft>
                <a:spcPts val="800"/>
              </a:spcAft>
            </a:pPr>
            <a:r>
              <a:rPr lang="en-US" sz="2800">
                <a:effectLst/>
                <a:latin typeface="Arial" panose="020B0604020202020204" pitchFamily="34" charset="0"/>
                <a:ea typeface="Calibri" panose="020F0502020204030204" pitchFamily="34" charset="0"/>
                <a:cs typeface="Arial" panose="020B0604020202020204" pitchFamily="34" charset="0"/>
              </a:rPr>
              <a:t>Mạc RVF </a:t>
            </a:r>
            <a:r>
              <a:rPr lang="en-US" sz="2800">
                <a:latin typeface="Arial" panose="020B0604020202020204" pitchFamily="34" charset="0"/>
                <a:ea typeface="Calibri" panose="020F0502020204030204" pitchFamily="34" charset="0"/>
                <a:cs typeface="Arial" panose="020B0604020202020204" pitchFamily="34" charset="0"/>
              </a:rPr>
              <a:t>bị tổn thương:</a:t>
            </a:r>
            <a:endParaRPr lang="en-US" sz="2800">
              <a:effectLst/>
              <a:latin typeface="Arial" panose="020B0604020202020204" pitchFamily="34" charset="0"/>
              <a:ea typeface="Calibri" panose="020F0502020204030204" pitchFamily="34" charset="0"/>
              <a:cs typeface="Arial" panose="020B0604020202020204" pitchFamily="34" charset="0"/>
            </a:endParaRPr>
          </a:p>
          <a:p>
            <a:pPr lvl="1" algn="just">
              <a:lnSpc>
                <a:spcPct val="107000"/>
              </a:lnSpc>
              <a:spcAft>
                <a:spcPts val="800"/>
              </a:spcAft>
            </a:pPr>
            <a:r>
              <a:rPr lang="en-US" sz="2400">
                <a:effectLst/>
                <a:latin typeface="Arial" panose="020B0604020202020204" pitchFamily="34" charset="0"/>
                <a:ea typeface="Calibri" panose="020F0502020204030204" pitchFamily="34" charset="0"/>
                <a:cs typeface="Arial" panose="020B0604020202020204" pitchFamily="34" charset="0"/>
              </a:rPr>
              <a:t>Chỗ bám USL, cổ tử cung </a:t>
            </a:r>
            <a:r>
              <a:rPr lang="en-US" sz="240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US" sz="2400">
                <a:latin typeface="Arial" panose="020B0604020202020204" pitchFamily="34" charset="0"/>
                <a:ea typeface="Calibri" panose="020F0502020204030204" pitchFamily="34" charset="0"/>
                <a:cs typeface="Arial" panose="020B0604020202020204" pitchFamily="34" charset="0"/>
              </a:rPr>
              <a:t>sa ruột non kiểu túi, sa trực tràng kiểu túi cao, trung bình</a:t>
            </a:r>
          </a:p>
          <a:p>
            <a:pPr lvl="1" algn="just">
              <a:lnSpc>
                <a:spcPct val="107000"/>
              </a:lnSpc>
              <a:spcAft>
                <a:spcPts val="800"/>
              </a:spcAft>
            </a:pPr>
            <a:r>
              <a:rPr lang="en-US" sz="2400">
                <a:effectLst/>
                <a:latin typeface="Arial" panose="020B0604020202020204" pitchFamily="34" charset="0"/>
                <a:ea typeface="Calibri" panose="020F0502020204030204" pitchFamily="34" charset="0"/>
                <a:cs typeface="Arial" panose="020B0604020202020204" pitchFamily="34" charset="0"/>
              </a:rPr>
              <a:t>Thể đáy chậu gây ra sa trực tràng kiểu túi thấp.</a:t>
            </a:r>
          </a:p>
          <a:p>
            <a:endParaRPr lang="en-US"/>
          </a:p>
        </p:txBody>
      </p:sp>
      <p:sp>
        <p:nvSpPr>
          <p:cNvPr id="4" name="Content Placeholder 3">
            <a:extLst>
              <a:ext uri="{FF2B5EF4-FFF2-40B4-BE49-F238E27FC236}">
                <a16:creationId xmlns:a16="http://schemas.microsoft.com/office/drawing/2014/main" id="{967C0D4F-276D-A598-9A05-9FD29A443B61}"/>
              </a:ext>
            </a:extLst>
          </p:cNvPr>
          <p:cNvSpPr>
            <a:spLocks noGrp="1"/>
          </p:cNvSpPr>
          <p:nvPr>
            <p:ph sz="half" idx="2"/>
          </p:nvPr>
        </p:nvSpPr>
        <p:spPr/>
        <p:txBody>
          <a:bodyPr>
            <a:normAutofit lnSpcReduction="10000"/>
          </a:bodyPr>
          <a:lstStyle/>
          <a:p>
            <a:endParaRPr lang="en-US"/>
          </a:p>
        </p:txBody>
      </p:sp>
      <p:pic>
        <p:nvPicPr>
          <p:cNvPr id="5" name="Picture 4">
            <a:extLst>
              <a:ext uri="{FF2B5EF4-FFF2-40B4-BE49-F238E27FC236}">
                <a16:creationId xmlns:a16="http://schemas.microsoft.com/office/drawing/2014/main" id="{7329926B-FCB1-75F5-8F02-B526E3DCA2BB}"/>
              </a:ext>
            </a:extLst>
          </p:cNvPr>
          <p:cNvPicPr>
            <a:picLocks noChangeAspect="1"/>
          </p:cNvPicPr>
          <p:nvPr/>
        </p:nvPicPr>
        <p:blipFill>
          <a:blip r:embed="rId2"/>
          <a:stretch>
            <a:fillRect/>
          </a:stretch>
        </p:blipFill>
        <p:spPr>
          <a:xfrm>
            <a:off x="7499550" y="2133600"/>
            <a:ext cx="4504970" cy="3560025"/>
          </a:xfrm>
          <a:prstGeom prst="rect">
            <a:avLst/>
          </a:prstGeom>
        </p:spPr>
      </p:pic>
    </p:spTree>
    <p:extLst>
      <p:ext uri="{BB962C8B-B14F-4D97-AF65-F5344CB8AC3E}">
        <p14:creationId xmlns:p14="http://schemas.microsoft.com/office/powerpoint/2010/main" val="4042504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567-0BDD-483A-9B30-17372A6F6495}"/>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CÁC KHOANG TẠNG </a:t>
            </a:r>
          </a:p>
        </p:txBody>
      </p:sp>
      <p:sp>
        <p:nvSpPr>
          <p:cNvPr id="3" name="Content Placeholder 2">
            <a:extLst>
              <a:ext uri="{FF2B5EF4-FFF2-40B4-BE49-F238E27FC236}">
                <a16:creationId xmlns:a16="http://schemas.microsoft.com/office/drawing/2014/main" id="{6402428C-CB50-4ABA-B74A-281D3C6D8554}"/>
              </a:ext>
            </a:extLst>
          </p:cNvPr>
          <p:cNvSpPr>
            <a:spLocks noGrp="1"/>
          </p:cNvSpPr>
          <p:nvPr>
            <p:ph sz="half" idx="1"/>
          </p:nvPr>
        </p:nvSpPr>
        <p:spPr>
          <a:xfrm>
            <a:off x="1017270" y="1905000"/>
            <a:ext cx="5885806" cy="4006222"/>
          </a:xfrm>
        </p:spPr>
        <p:txBody>
          <a:bodyPr>
            <a:normAutofit fontScale="62500" lnSpcReduction="20000"/>
          </a:bodyPr>
          <a:lstStyle/>
          <a:p>
            <a:pPr algn="just">
              <a:lnSpc>
                <a:spcPct val="107000"/>
              </a:lnSpc>
              <a:spcAft>
                <a:spcPts val="800"/>
              </a:spcAft>
            </a:pPr>
            <a:r>
              <a:rPr lang="en-US" sz="4400">
                <a:effectLst/>
                <a:latin typeface="Arial" panose="020B0604020202020204" pitchFamily="34" charset="0"/>
                <a:ea typeface="Calibri" panose="020F0502020204030204" pitchFamily="34" charset="0"/>
                <a:cs typeface="Arial" panose="020B0604020202020204" pitchFamily="34" charset="0"/>
              </a:rPr>
              <a:t>Bàng quang và trực tràng căng giãn nhiều cũng như âm đạo. </a:t>
            </a:r>
          </a:p>
          <a:p>
            <a:pPr algn="just">
              <a:lnSpc>
                <a:spcPct val="107000"/>
              </a:lnSpc>
              <a:spcAft>
                <a:spcPts val="800"/>
              </a:spcAft>
            </a:pPr>
            <a:r>
              <a:rPr lang="en-US" sz="4400">
                <a:effectLst/>
                <a:latin typeface="Arial" panose="020B0604020202020204" pitchFamily="34" charset="0"/>
                <a:ea typeface="Calibri" panose="020F0502020204030204" pitchFamily="34" charset="0"/>
                <a:cs typeface="Arial" panose="020B0604020202020204" pitchFamily="34" charset="0"/>
              </a:rPr>
              <a:t>Mục đích của khoang tạng là cho phép căng giãn độc lập của mỗi cấu trúc. </a:t>
            </a:r>
          </a:p>
          <a:p>
            <a:pPr algn="just">
              <a:lnSpc>
                <a:spcPct val="107000"/>
              </a:lnSpc>
              <a:spcAft>
                <a:spcPts val="800"/>
              </a:spcAft>
            </a:pPr>
            <a:r>
              <a:rPr lang="en-US" sz="4400">
                <a:effectLst/>
                <a:latin typeface="Arial" panose="020B0604020202020204" pitchFamily="34" charset="0"/>
                <a:ea typeface="Calibri" panose="020F0502020204030204" pitchFamily="34" charset="0"/>
                <a:cs typeface="Arial" panose="020B0604020202020204" pitchFamily="34" charset="0"/>
              </a:rPr>
              <a:t>Thành âm đạo xơ hóa khi đặt tấm mesh sẽ hạn chế hoạt động</a:t>
            </a:r>
            <a:r>
              <a:rPr lang="en-US" sz="4400">
                <a:latin typeface="Arial" panose="020B0604020202020204" pitchFamily="34" charset="0"/>
                <a:ea typeface="Calibri" panose="020F0502020204030204" pitchFamily="34" charset="0"/>
                <a:cs typeface="Arial" panose="020B0604020202020204" pitchFamily="34" charset="0"/>
              </a:rPr>
              <a:t> </a:t>
            </a:r>
            <a:r>
              <a:rPr lang="en-US" sz="4400">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giao hợp đau.</a:t>
            </a:r>
            <a:endParaRPr lang="en-US" sz="440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a:p>
        </p:txBody>
      </p:sp>
      <p:pic>
        <p:nvPicPr>
          <p:cNvPr id="6" name="Content Placeholder 5">
            <a:extLst>
              <a:ext uri="{FF2B5EF4-FFF2-40B4-BE49-F238E27FC236}">
                <a16:creationId xmlns:a16="http://schemas.microsoft.com/office/drawing/2014/main" id="{DC03B35E-18B1-375C-C759-C9CD343AEFD7}"/>
              </a:ext>
            </a:extLst>
          </p:cNvPr>
          <p:cNvPicPr>
            <a:picLocks noGrp="1" noChangeAspect="1"/>
          </p:cNvPicPr>
          <p:nvPr>
            <p:ph sz="half" idx="2"/>
          </p:nvPr>
        </p:nvPicPr>
        <p:blipFill>
          <a:blip r:embed="rId2"/>
          <a:stretch>
            <a:fillRect/>
          </a:stretch>
        </p:blipFill>
        <p:spPr>
          <a:xfrm>
            <a:off x="7093344" y="1753228"/>
            <a:ext cx="4788700" cy="4157994"/>
          </a:xfrm>
        </p:spPr>
      </p:pic>
    </p:spTree>
    <p:extLst>
      <p:ext uri="{BB962C8B-B14F-4D97-AF65-F5344CB8AC3E}">
        <p14:creationId xmlns:p14="http://schemas.microsoft.com/office/powerpoint/2010/main" val="6992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55-3FE6-4004-B0AD-61414386F112}"/>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CÁC CƠ</a:t>
            </a:r>
          </a:p>
        </p:txBody>
      </p:sp>
      <p:sp>
        <p:nvSpPr>
          <p:cNvPr id="3" name="Content Placeholder 2">
            <a:extLst>
              <a:ext uri="{FF2B5EF4-FFF2-40B4-BE49-F238E27FC236}">
                <a16:creationId xmlns:a16="http://schemas.microsoft.com/office/drawing/2014/main" id="{4B3644C0-7BD0-49E6-9137-23D5DEEF016F}"/>
              </a:ext>
            </a:extLst>
          </p:cNvPr>
          <p:cNvSpPr>
            <a:spLocks noGrp="1"/>
          </p:cNvSpPr>
          <p:nvPr>
            <p:ph sz="half" idx="1"/>
          </p:nvPr>
        </p:nvSpPr>
        <p:spPr>
          <a:xfrm>
            <a:off x="1154430" y="2227668"/>
            <a:ext cx="5337166" cy="4006222"/>
          </a:xfrm>
        </p:spPr>
        <p:txBody>
          <a:bodyPr vert="horz" lIns="91440" tIns="45720" rIns="91440" bIns="45720" rtlCol="0" anchor="t">
            <a:normAutofit/>
          </a:bodyPr>
          <a:lstStyle/>
          <a:p>
            <a:pPr algn="just">
              <a:lnSpc>
                <a:spcPct val="107000"/>
              </a:lnSpc>
              <a:spcAft>
                <a:spcPts val="800"/>
              </a:spcAft>
            </a:pPr>
            <a:r>
              <a:rPr lang="en-US" sz="2400" dirty="0">
                <a:effectLst/>
                <a:latin typeface="Arial"/>
                <a:ea typeface="Calibri" panose="020F0502020204030204" pitchFamily="34" charset="0"/>
                <a:cs typeface="Arial"/>
              </a:rPr>
              <a:t>Các </a:t>
            </a:r>
            <a:r>
              <a:rPr lang="en-US" sz="2400" dirty="0" err="1">
                <a:effectLst/>
                <a:latin typeface="Arial"/>
                <a:ea typeface="Calibri" panose="020F0502020204030204" pitchFamily="34" charset="0"/>
                <a:cs typeface="Arial"/>
              </a:rPr>
              <a:t>cơ</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sàn</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chậu</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cơ</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trơn</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và</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cơ</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vân</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hoạt</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động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theo</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kiểu</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tương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tác</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toàn</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diện</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với</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dây</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chằng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mạc</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và</a:t>
            </a:r>
            <a:r>
              <a:rPr lang="en-US" sz="2400" dirty="0">
                <a:effectLst/>
                <a:latin typeface="Arial"/>
                <a:ea typeface="Calibri" panose="020F0502020204030204" pitchFamily="34" charset="0"/>
                <a:cs typeface="Arial"/>
              </a:rPr>
              <a:t> </a:t>
            </a:r>
            <a:r>
              <a:rPr lang="en-US" sz="2400" dirty="0" err="1">
                <a:latin typeface="Arial"/>
                <a:ea typeface="Calibri" panose="020F0502020204030204" pitchFamily="34" charset="0"/>
                <a:cs typeface="Arial"/>
              </a:rPr>
              <a:t>bản</a:t>
            </a:r>
            <a:r>
              <a:rPr lang="en-US" sz="2400" dirty="0">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thân</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các</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tạng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điều</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hướng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đến</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phản</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xạ</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mở</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và</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đóng</a:t>
            </a:r>
            <a:r>
              <a:rPr lang="en-US" sz="2400" dirty="0">
                <a:effectLst/>
                <a:latin typeface="Arial"/>
                <a:ea typeface="Calibri" panose="020F0502020204030204" pitchFamily="34" charset="0"/>
                <a:cs typeface="Arial"/>
              </a:rPr>
              <a:t> qua </a:t>
            </a:r>
            <a:r>
              <a:rPr lang="en-US" sz="2400" dirty="0" err="1">
                <a:effectLst/>
                <a:latin typeface="Arial"/>
                <a:ea typeface="Calibri" panose="020F0502020204030204" pitchFamily="34" charset="0"/>
                <a:cs typeface="Arial"/>
              </a:rPr>
              <a:t>vỏ</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não</a:t>
            </a:r>
            <a:r>
              <a:rPr lang="en-US" sz="2400" dirty="0">
                <a:effectLst/>
                <a:latin typeface="Arial"/>
                <a:ea typeface="Calibri" panose="020F0502020204030204" pitchFamily="34" charset="0"/>
                <a:cs typeface="Arial"/>
              </a:rPr>
              <a:t>.</a:t>
            </a:r>
            <a:r>
              <a:rPr lang="en-US" sz="2400" dirty="0">
                <a:latin typeface="Arial"/>
                <a:ea typeface="Calibri" panose="020F0502020204030204" pitchFamily="34" charset="0"/>
                <a:cs typeface="Arial"/>
              </a:rPr>
              <a:t> </a:t>
            </a:r>
            <a:endParaRPr lang="en-US" sz="2400">
              <a:effectLst/>
              <a:latin typeface="Arial" panose="020B0604020202020204" pitchFamily="34" charset="0"/>
              <a:ea typeface="Calibri" panose="020F0502020204030204" pitchFamily="34" charset="0"/>
              <a:cs typeface="Arial" panose="020B0604020202020204" pitchFamily="34" charset="0"/>
            </a:endParaRPr>
          </a:p>
          <a:p>
            <a:endParaRPr lang="en-US"/>
          </a:p>
        </p:txBody>
      </p:sp>
      <p:pic>
        <p:nvPicPr>
          <p:cNvPr id="5" name="Content Placeholder 4">
            <a:extLst>
              <a:ext uri="{FF2B5EF4-FFF2-40B4-BE49-F238E27FC236}">
                <a16:creationId xmlns:a16="http://schemas.microsoft.com/office/drawing/2014/main" id="{2341A1C9-414A-3F5F-51A2-A0E3B36C6105}"/>
              </a:ext>
            </a:extLst>
          </p:cNvPr>
          <p:cNvPicPr>
            <a:picLocks noGrp="1" noChangeAspect="1"/>
          </p:cNvPicPr>
          <p:nvPr>
            <p:ph sz="half" idx="2"/>
          </p:nvPr>
        </p:nvPicPr>
        <p:blipFill>
          <a:blip r:embed="rId2"/>
          <a:stretch>
            <a:fillRect/>
          </a:stretch>
        </p:blipFill>
        <p:spPr>
          <a:xfrm>
            <a:off x="6678200" y="1905001"/>
            <a:ext cx="5339588" cy="4219574"/>
          </a:xfrm>
          <a:prstGeom prst="rect">
            <a:avLst/>
          </a:prstGeom>
        </p:spPr>
      </p:pic>
    </p:spTree>
    <p:extLst>
      <p:ext uri="{BB962C8B-B14F-4D97-AF65-F5344CB8AC3E}">
        <p14:creationId xmlns:p14="http://schemas.microsoft.com/office/powerpoint/2010/main" val="241790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8FC1-9BDA-4193-A347-CADE9357C2FF}"/>
              </a:ext>
            </a:extLst>
          </p:cNvPr>
          <p:cNvSpPr>
            <a:spLocks noGrp="1"/>
          </p:cNvSpPr>
          <p:nvPr>
            <p:ph type="title"/>
          </p:nvPr>
        </p:nvSpPr>
        <p:spPr/>
        <p:txBody>
          <a:bodyPr>
            <a:normAutofit/>
          </a:bodyPr>
          <a:lstStyle/>
          <a:p>
            <a:pPr algn="just">
              <a:lnSpc>
                <a:spcPct val="107000"/>
              </a:lnSpc>
              <a:spcAft>
                <a:spcPts val="800"/>
              </a:spcAft>
            </a:pPr>
            <a:r>
              <a:rPr lang="en-US" sz="3600" b="1">
                <a:effectLst/>
                <a:latin typeface="Arial" panose="020B0604020202020204" pitchFamily="34" charset="0"/>
                <a:ea typeface="Calibri" panose="020F0502020204030204" pitchFamily="34" charset="0"/>
                <a:cs typeface="Arial" panose="020B0604020202020204" pitchFamily="34" charset="0"/>
              </a:rPr>
              <a:t>VAI TRÒ CỦA CƠ TRƠN HẬU MÔN TRONG LÚC ĐÓNG VÀ TỐNG XUẤT </a:t>
            </a:r>
          </a:p>
        </p:txBody>
      </p:sp>
      <p:sp>
        <p:nvSpPr>
          <p:cNvPr id="3" name="Content Placeholder 2">
            <a:extLst>
              <a:ext uri="{FF2B5EF4-FFF2-40B4-BE49-F238E27FC236}">
                <a16:creationId xmlns:a16="http://schemas.microsoft.com/office/drawing/2014/main" id="{EA9A54AF-251F-4161-A181-8A39D79FB34E}"/>
              </a:ext>
            </a:extLst>
          </p:cNvPr>
          <p:cNvSpPr>
            <a:spLocks noGrp="1"/>
          </p:cNvSpPr>
          <p:nvPr>
            <p:ph idx="1"/>
          </p:nvPr>
        </p:nvSpPr>
        <p:spPr>
          <a:xfrm>
            <a:off x="2589212" y="2842517"/>
            <a:ext cx="8915400" cy="3777622"/>
          </a:xfrm>
        </p:spPr>
        <p:txBody>
          <a:bodyPr vert="horz" lIns="91440" tIns="45720" rIns="91440" bIns="45720" rtlCol="0" anchor="t">
            <a:normAutofit/>
          </a:bodyPr>
          <a:lstStyle/>
          <a:p>
            <a:pPr algn="just">
              <a:lnSpc>
                <a:spcPct val="107000"/>
              </a:lnSpc>
              <a:spcAft>
                <a:spcPts val="800"/>
              </a:spcAft>
            </a:pPr>
            <a:r>
              <a:rPr lang="en-US" sz="2400" dirty="0" err="1">
                <a:effectLst/>
                <a:latin typeface="Arial"/>
                <a:ea typeface="Calibri" panose="020F0502020204030204" pitchFamily="34" charset="0"/>
                <a:cs typeface="Arial"/>
              </a:rPr>
              <a:t>Cơ</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trơn</a:t>
            </a:r>
            <a:r>
              <a:rPr lang="en-US" sz="2400" dirty="0">
                <a:effectLst/>
                <a:latin typeface="Arial"/>
                <a:ea typeface="Calibri" panose="020F0502020204030204" pitchFamily="34" charset="0"/>
                <a:cs typeface="Arial"/>
              </a:rPr>
              <a:t> co </a:t>
            </a:r>
            <a:r>
              <a:rPr lang="en-US" sz="2400" dirty="0" err="1">
                <a:effectLst/>
                <a:latin typeface="Arial"/>
                <a:ea typeface="Calibri" panose="020F0502020204030204" pitchFamily="34" charset="0"/>
                <a:cs typeface="Arial"/>
              </a:rPr>
              <a:t>thắt</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để</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tạo</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nên</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một</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ống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nửa</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cứng</a:t>
            </a:r>
            <a:r>
              <a:rPr lang="en-US" sz="2400" dirty="0">
                <a:effectLst/>
                <a:latin typeface="Arial"/>
                <a:ea typeface="Calibri" panose="020F0502020204030204" pitchFamily="34" charset="0"/>
                <a:cs typeface="Arial"/>
              </a:rPr>
              <a:t>.</a:t>
            </a:r>
            <a:r>
              <a:rPr lang="en-US" sz="2400" dirty="0">
                <a:latin typeface="Arial"/>
                <a:ea typeface="Calibri" panose="020F0502020204030204" pitchFamily="34" charset="0"/>
                <a:cs typeface="Arial"/>
              </a:rPr>
              <a:t> </a:t>
            </a:r>
            <a:endParaRPr lang="en-US" sz="240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2400" dirty="0" err="1">
                <a:effectLst/>
                <a:latin typeface="Arial"/>
                <a:ea typeface="Calibri" panose="020F0502020204030204" pitchFamily="34" charset="0"/>
                <a:cs typeface="Arial"/>
              </a:rPr>
              <a:t>Ống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nửa</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cứng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cho</a:t>
            </a:r>
            <a:r>
              <a:rPr lang="en-US" sz="2400" dirty="0">
                <a:effectLst/>
                <a:latin typeface="Arial"/>
                <a:ea typeface="Calibri" panose="020F0502020204030204" pitchFamily="34" charset="0"/>
                <a:cs typeface="Arial"/>
              </a:rPr>
              <a:t> </a:t>
            </a:r>
            <a:r>
              <a:rPr lang="en-US" sz="2400" err="1">
                <a:effectLst/>
                <a:latin typeface="Arial"/>
                <a:ea typeface="Calibri" panose="020F0502020204030204" pitchFamily="34" charset="0"/>
                <a:cs typeface="Arial"/>
              </a:rPr>
              <a:t>phép</a:t>
            </a:r>
            <a:r>
              <a:rPr lang="en-US" sz="2400">
                <a:effectLst/>
                <a:latin typeface="Arial"/>
                <a:ea typeface="Calibri" panose="020F0502020204030204" pitchFamily="34" charset="0"/>
                <a:cs typeface="Arial"/>
              </a:rPr>
              <a:t> cơ </a:t>
            </a:r>
            <a:r>
              <a:rPr lang="en-US" sz="2400" dirty="0" err="1">
                <a:effectLst/>
                <a:latin typeface="Arial"/>
                <a:ea typeface="Calibri" panose="020F0502020204030204" pitchFamily="34" charset="0"/>
                <a:cs typeface="Arial"/>
              </a:rPr>
              <a:t>thắt</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ngoài</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định</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hướng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lực</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để</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đóng</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hiệu</a:t>
            </a:r>
            <a:r>
              <a:rPr lang="en-US" sz="2400" dirty="0">
                <a:effectLst/>
                <a:latin typeface="Arial"/>
                <a:ea typeface="Calibri" panose="020F0502020204030204" pitchFamily="34" charset="0"/>
                <a:cs typeface="Arial"/>
              </a:rPr>
              <a:t> </a:t>
            </a:r>
            <a:r>
              <a:rPr lang="en-US" sz="2400" err="1">
                <a:effectLst/>
                <a:latin typeface="Arial"/>
                <a:ea typeface="Calibri" panose="020F0502020204030204" pitchFamily="34" charset="0"/>
                <a:cs typeface="Arial"/>
              </a:rPr>
              <a:t>quả</a:t>
            </a:r>
            <a:r>
              <a:rPr lang="en-US" sz="2400">
                <a:effectLst/>
                <a:latin typeface="Arial"/>
                <a:ea typeface="Calibri" panose="020F0502020204030204" pitchFamily="34" charset="0"/>
                <a:cs typeface="Arial"/>
              </a:rPr>
              <a:t> và </a:t>
            </a:r>
            <a:r>
              <a:rPr lang="en-US" sz="2400" dirty="0" err="1">
                <a:effectLst/>
                <a:latin typeface="Arial"/>
                <a:ea typeface="Calibri" panose="020F0502020204030204" pitchFamily="34" charset="0"/>
                <a:cs typeface="Arial"/>
              </a:rPr>
              <a:t>kéo</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để</a:t>
            </a:r>
            <a:r>
              <a:rPr lang="en-US" sz="2400" dirty="0">
                <a:effectLst/>
                <a:latin typeface="Arial"/>
                <a:ea typeface="Calibri" panose="020F0502020204030204" pitchFamily="34" charset="0"/>
                <a:cs typeface="Arial"/>
              </a:rPr>
              <a:t> </a:t>
            </a:r>
            <a:r>
              <a:rPr lang="en-US" sz="2400" dirty="0" err="1">
                <a:effectLst/>
                <a:latin typeface="Arial"/>
                <a:ea typeface="Calibri" panose="020F0502020204030204" pitchFamily="34" charset="0"/>
                <a:cs typeface="Arial"/>
              </a:rPr>
              <a:t>mở</a:t>
            </a:r>
            <a:r>
              <a:rPr lang="en-US" sz="2400" dirty="0">
                <a:effectLst/>
                <a:latin typeface="Arial"/>
                <a:ea typeface="Calibri" panose="020F0502020204030204" pitchFamily="34" charset="0"/>
                <a:cs typeface="Arial"/>
              </a:rPr>
              <a:t> </a:t>
            </a:r>
            <a:r>
              <a:rPr lang="en-US" sz="2400" err="1">
                <a:effectLst/>
                <a:latin typeface="Arial"/>
                <a:ea typeface="Calibri" panose="020F0502020204030204" pitchFamily="34" charset="0"/>
                <a:cs typeface="Arial"/>
              </a:rPr>
              <a:t>thành</a:t>
            </a:r>
            <a:r>
              <a:rPr lang="en-US" sz="2400">
                <a:effectLst/>
                <a:latin typeface="Arial"/>
                <a:ea typeface="Calibri" panose="020F0502020204030204" pitchFamily="34" charset="0"/>
                <a:cs typeface="Arial"/>
              </a:rPr>
              <a:t> </a:t>
            </a:r>
            <a:r>
              <a:rPr lang="en-US" sz="2400">
                <a:latin typeface="Arial"/>
                <a:ea typeface="Calibri" panose="020F0502020204030204" pitchFamily="34" charset="0"/>
                <a:cs typeface="Arial"/>
              </a:rPr>
              <a:t>sau hậu môn.</a:t>
            </a:r>
          </a:p>
          <a:p>
            <a:pPr algn="just">
              <a:lnSpc>
                <a:spcPct val="107000"/>
              </a:lnSpc>
              <a:spcAft>
                <a:spcPts val="800"/>
              </a:spcAft>
            </a:pPr>
            <a:r>
              <a:rPr lang="en-US" sz="2400">
                <a:effectLst/>
                <a:latin typeface="Arial" panose="020B0604020202020204" pitchFamily="34" charset="0"/>
                <a:ea typeface="Calibri" panose="020F0502020204030204" pitchFamily="34" charset="0"/>
                <a:cs typeface="Arial" panose="020B0604020202020204" pitchFamily="34" charset="0"/>
              </a:rPr>
              <a:t>Các ống rỗng sẽ </a:t>
            </a:r>
            <a:r>
              <a:rPr lang="en-US" sz="2400">
                <a:latin typeface="Arial" panose="020B0604020202020204" pitchFamily="34" charset="0"/>
                <a:ea typeface="Calibri" panose="020F0502020204030204" pitchFamily="34" charset="0"/>
                <a:cs typeface="Arial" panose="020B0604020202020204" pitchFamily="34" charset="0"/>
              </a:rPr>
              <a:t>chùng xuống</a:t>
            </a:r>
            <a:r>
              <a:rPr lang="en-US" sz="2400">
                <a:effectLst/>
                <a:latin typeface="Arial" panose="020B0604020202020204" pitchFamily="34" charset="0"/>
                <a:ea typeface="Calibri" panose="020F0502020204030204" pitchFamily="34" charset="0"/>
                <a:cs typeface="Arial" panose="020B0604020202020204" pitchFamily="34" charset="0"/>
              </a:rPr>
              <a:t> do các cơ vân giãn, có thể làm giảm</a:t>
            </a:r>
            <a:r>
              <a:rPr lang="en-US" sz="2400">
                <a:latin typeface="Arial" panose="020B0604020202020204" pitchFamily="34" charset="0"/>
                <a:ea typeface="Calibri" panose="020F0502020204030204" pitchFamily="34" charset="0"/>
                <a:cs typeface="Arial" panose="020B0604020202020204" pitchFamily="34" charset="0"/>
              </a:rPr>
              <a:t> đường kính </a:t>
            </a:r>
            <a:r>
              <a:rPr lang="en-US" sz="2400">
                <a:effectLst/>
                <a:latin typeface="Arial" panose="020B0604020202020204" pitchFamily="34" charset="0"/>
                <a:ea typeface="Calibri" panose="020F0502020204030204" pitchFamily="34" charset="0"/>
                <a:cs typeface="Arial" panose="020B0604020202020204" pitchFamily="34" charset="0"/>
              </a:rPr>
              <a:t>của ống hậu môn gây đại tiện tắc nghẽn.</a:t>
            </a:r>
          </a:p>
          <a:p>
            <a:pPr algn="just">
              <a:lnSpc>
                <a:spcPct val="107000"/>
              </a:lnSpc>
              <a:spcAft>
                <a:spcPts val="800"/>
              </a:spcAft>
            </a:pPr>
            <a:endParaRPr lang="en-US" sz="240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a:p>
        </p:txBody>
      </p:sp>
    </p:spTree>
    <p:extLst>
      <p:ext uri="{BB962C8B-B14F-4D97-AF65-F5344CB8AC3E}">
        <p14:creationId xmlns:p14="http://schemas.microsoft.com/office/powerpoint/2010/main" val="1491954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2735-DF3E-6D59-F3F3-1A2385001183}"/>
              </a:ext>
            </a:extLst>
          </p:cNvPr>
          <p:cNvSpPr>
            <a:spLocks noGrp="1"/>
          </p:cNvSpPr>
          <p:nvPr>
            <p:ph type="title"/>
          </p:nvPr>
        </p:nvSpPr>
        <p:spPr/>
        <p:txBody>
          <a:bodyPr>
            <a:normAutofit/>
          </a:bodyPr>
          <a:lstStyle/>
          <a:p>
            <a:r>
              <a:rPr lang="en-US" b="1">
                <a:latin typeface="Arial" panose="020B0604020202020204" pitchFamily="34" charset="0"/>
                <a:cs typeface="Arial" panose="020B0604020202020204" pitchFamily="34" charset="0"/>
              </a:rPr>
              <a:t>GIẢI PHẪU CHỨC NĂNG CỦA CƠ VÂN SÀN CHẬU</a:t>
            </a:r>
            <a:endParaRPr lang="en-US"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E6E2CEE-AA05-58FF-C926-F9ABCBAD50C2}"/>
              </a:ext>
            </a:extLst>
          </p:cNvPr>
          <p:cNvSpPr>
            <a:spLocks noGrp="1"/>
          </p:cNvSpPr>
          <p:nvPr>
            <p:ph idx="1"/>
          </p:nvPr>
        </p:nvSpPr>
        <p:spPr/>
        <p:txBody>
          <a:bodyPr vert="horz" lIns="91440" tIns="45720" rIns="91440" bIns="45720" rtlCol="0" anchor="t">
            <a:normAutofit/>
          </a:bodyPr>
          <a:lstStyle/>
          <a:p>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chậu</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làm</a:t>
            </a:r>
            <a:r>
              <a:rPr lang="en-US" sz="2400"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lớp</a:t>
            </a:r>
          </a:p>
          <a:p>
            <a:pPr lvl="1"/>
            <a:r>
              <a:rPr lang="en-US" sz="2400">
                <a:latin typeface="Arial" panose="020B0604020202020204" pitchFamily="34" charset="0"/>
                <a:cs typeface="Arial" panose="020B0604020202020204" pitchFamily="34" charset="0"/>
              </a:rPr>
              <a:t>Lớp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p>
          <a:p>
            <a:pPr lvl="1"/>
            <a:r>
              <a:rPr lang="en-US" sz="2400">
                <a:latin typeface="Arial" panose="020B0604020202020204" pitchFamily="34" charset="0"/>
                <a:cs typeface="Arial" panose="020B0604020202020204" pitchFamily="34" charset="0"/>
              </a:rPr>
              <a:t>Lớp </a:t>
            </a:r>
            <a:r>
              <a:rPr lang="en-US" sz="2400" dirty="0" err="1">
                <a:latin typeface="Arial" panose="020B0604020202020204" pitchFamily="34" charset="0"/>
                <a:cs typeface="Arial" panose="020B0604020202020204" pitchFamily="34" charset="0"/>
              </a:rPr>
              <a:t>dưới</a:t>
            </a:r>
          </a:p>
        </p:txBody>
      </p:sp>
    </p:spTree>
    <p:extLst>
      <p:ext uri="{BB962C8B-B14F-4D97-AF65-F5344CB8AC3E}">
        <p14:creationId xmlns:p14="http://schemas.microsoft.com/office/powerpoint/2010/main" val="3126336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9C94-9415-3AB4-7524-24819D4950A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LỚP CƠ SÀN CHẬU PHÍA TRÊN </a:t>
            </a:r>
            <a:endParaRPr lang="en-US"/>
          </a:p>
        </p:txBody>
      </p:sp>
      <p:sp>
        <p:nvSpPr>
          <p:cNvPr id="3" name="Content Placeholder 2">
            <a:extLst>
              <a:ext uri="{FF2B5EF4-FFF2-40B4-BE49-F238E27FC236}">
                <a16:creationId xmlns:a16="http://schemas.microsoft.com/office/drawing/2014/main" id="{EDFD703B-3C4E-D9CE-6624-51E17C35135F}"/>
              </a:ext>
            </a:extLst>
          </p:cNvPr>
          <p:cNvSpPr>
            <a:spLocks noGrp="1"/>
          </p:cNvSpPr>
          <p:nvPr>
            <p:ph sz="half" idx="1"/>
          </p:nvPr>
        </p:nvSpPr>
        <p:spPr>
          <a:xfrm>
            <a:off x="1017270" y="2133600"/>
            <a:ext cx="5885806" cy="3777622"/>
          </a:xfrm>
        </p:spPr>
        <p:txBody>
          <a:bodyPr vert="horz" lIns="91440" tIns="45720" rIns="91440" bIns="45720" rtlCol="0" anchor="t">
            <a:normAutofit lnSpcReduction="10000"/>
          </a:bodyPr>
          <a:lstStyle/>
          <a:p>
            <a:pPr marL="0" indent="0" algn="just">
              <a:buNone/>
            </a:pPr>
            <a:r>
              <a:rPr lang="en-US" sz="2400">
                <a:latin typeface="Arial" panose="020B0604020202020204" pitchFamily="34" charset="0"/>
                <a:ea typeface="+mn-lt"/>
                <a:cs typeface="Arial" panose="020B0604020202020204" pitchFamily="34" charset="0"/>
              </a:rPr>
              <a:t>Các sợi co chậm (80%) còn lại 20% sợi co nhanh. </a:t>
            </a:r>
          </a:p>
          <a:p>
            <a:pPr marL="0" indent="0" algn="just">
              <a:buNone/>
            </a:pPr>
            <a:r>
              <a:rPr lang="en-US" sz="2400">
                <a:latin typeface="Arial"/>
                <a:ea typeface="+mn-lt"/>
                <a:cs typeface="Arial"/>
              </a:rPr>
              <a:t>Bao </a:t>
            </a:r>
            <a:r>
              <a:rPr lang="en-US" sz="2400" dirty="0" err="1">
                <a:latin typeface="Arial"/>
                <a:ea typeface="+mn-lt"/>
                <a:cs typeface="Arial"/>
              </a:rPr>
              <a:t>gồm</a:t>
            </a:r>
            <a:r>
              <a:rPr lang="en-US" sz="2400" dirty="0">
                <a:latin typeface="Arial"/>
                <a:ea typeface="+mn-lt"/>
                <a:cs typeface="Arial"/>
              </a:rPr>
              <a:t> </a:t>
            </a:r>
            <a:r>
              <a:rPr lang="en-US" sz="2400" dirty="0" err="1">
                <a:latin typeface="Arial"/>
                <a:ea typeface="+mn-lt"/>
                <a:cs typeface="Arial"/>
              </a:rPr>
              <a:t>các</a:t>
            </a:r>
            <a:r>
              <a:rPr lang="en-US" sz="2400" dirty="0">
                <a:latin typeface="Arial"/>
                <a:ea typeface="+mn-lt"/>
                <a:cs typeface="Arial"/>
              </a:rPr>
              <a:t> </a:t>
            </a:r>
            <a:r>
              <a:rPr lang="en-US" sz="2400" dirty="0" err="1">
                <a:latin typeface="Arial"/>
                <a:ea typeface="+mn-lt"/>
                <a:cs typeface="Arial"/>
              </a:rPr>
              <a:t>cơ</a:t>
            </a:r>
            <a:r>
              <a:rPr lang="en-US" sz="2400" dirty="0">
                <a:latin typeface="Arial"/>
                <a:ea typeface="+mn-lt"/>
                <a:cs typeface="Arial"/>
              </a:rPr>
              <a:t> </a:t>
            </a:r>
            <a:r>
              <a:rPr lang="en-US" sz="2400" dirty="0" err="1">
                <a:latin typeface="Arial"/>
                <a:ea typeface="+mn-lt"/>
                <a:cs typeface="Arial"/>
              </a:rPr>
              <a:t>kiểm</a:t>
            </a:r>
            <a:r>
              <a:rPr lang="en-US" sz="2400" dirty="0">
                <a:latin typeface="Arial"/>
                <a:ea typeface="+mn-lt"/>
                <a:cs typeface="Arial"/>
              </a:rPr>
              <a:t> </a:t>
            </a:r>
            <a:r>
              <a:rPr lang="en-US" sz="2400" dirty="0" err="1">
                <a:latin typeface="Arial"/>
                <a:ea typeface="+mn-lt"/>
                <a:cs typeface="Arial"/>
              </a:rPr>
              <a:t>soát</a:t>
            </a:r>
            <a:r>
              <a:rPr lang="en-US" sz="2400" dirty="0">
                <a:latin typeface="Arial"/>
                <a:ea typeface="+mn-lt"/>
                <a:cs typeface="Arial"/>
              </a:rPr>
              <a:t> </a:t>
            </a:r>
            <a:r>
              <a:rPr lang="en-US" sz="2400" dirty="0" err="1">
                <a:latin typeface="Arial"/>
                <a:ea typeface="+mn-lt"/>
                <a:cs typeface="Arial"/>
              </a:rPr>
              <a:t>chức</a:t>
            </a:r>
            <a:r>
              <a:rPr lang="en-US" sz="2400" dirty="0">
                <a:latin typeface="Arial"/>
                <a:ea typeface="+mn-lt"/>
                <a:cs typeface="Arial"/>
              </a:rPr>
              <a:t> </a:t>
            </a:r>
            <a:r>
              <a:rPr lang="en-US" sz="2400" dirty="0" err="1">
                <a:latin typeface="Arial"/>
                <a:ea typeface="+mn-lt"/>
                <a:cs typeface="Arial"/>
              </a:rPr>
              <a:t>năng</a:t>
            </a:r>
            <a:r>
              <a:rPr lang="en-US" sz="2400" dirty="0">
                <a:latin typeface="Arial"/>
                <a:ea typeface="+mn-lt"/>
                <a:cs typeface="Arial"/>
              </a:rPr>
              <a:t> </a:t>
            </a:r>
            <a:r>
              <a:rPr lang="en-US" sz="2400" err="1">
                <a:latin typeface="Arial"/>
                <a:ea typeface="+mn-lt"/>
                <a:cs typeface="Arial"/>
              </a:rPr>
              <a:t>của</a:t>
            </a:r>
            <a:r>
              <a:rPr lang="en-US" sz="2400">
                <a:latin typeface="Arial"/>
                <a:ea typeface="+mn-lt"/>
                <a:cs typeface="Arial"/>
              </a:rPr>
              <a:t> HMTT.</a:t>
            </a:r>
            <a:endParaRPr lang="en-US"/>
          </a:p>
          <a:p>
            <a:pPr marL="0" indent="0" algn="just">
              <a:buNone/>
            </a:pPr>
            <a:r>
              <a:rPr lang="en-US" sz="2400" dirty="0">
                <a:latin typeface="Arial"/>
                <a:ea typeface="+mn-lt"/>
                <a:cs typeface="Arial"/>
              </a:rPr>
              <a:t>- </a:t>
            </a:r>
            <a:r>
              <a:rPr lang="en-US" sz="2400" dirty="0" err="1">
                <a:latin typeface="Arial"/>
                <a:ea typeface="+mn-lt"/>
                <a:cs typeface="Arial"/>
              </a:rPr>
              <a:t>Cơ</a:t>
            </a:r>
            <a:r>
              <a:rPr lang="en-US" sz="2400" dirty="0">
                <a:latin typeface="Arial"/>
                <a:ea typeface="+mn-lt"/>
                <a:cs typeface="Arial"/>
              </a:rPr>
              <a:t> mu </a:t>
            </a:r>
            <a:r>
              <a:rPr lang="en-US" sz="2400" dirty="0" err="1">
                <a:latin typeface="Arial"/>
                <a:ea typeface="+mn-lt"/>
                <a:cs typeface="Arial"/>
              </a:rPr>
              <a:t>cụt</a:t>
            </a:r>
            <a:r>
              <a:rPr lang="en-US" sz="2400" dirty="0">
                <a:latin typeface="Arial"/>
                <a:ea typeface="+mn-lt"/>
                <a:cs typeface="Arial"/>
              </a:rPr>
              <a:t> (PCM), </a:t>
            </a:r>
            <a:r>
              <a:rPr lang="en-US" sz="2400" dirty="0" err="1">
                <a:latin typeface="Arial"/>
                <a:ea typeface="+mn-lt"/>
                <a:cs typeface="Arial"/>
              </a:rPr>
              <a:t>cơ</a:t>
            </a:r>
            <a:r>
              <a:rPr lang="en-US" sz="2400" dirty="0">
                <a:latin typeface="Arial"/>
                <a:ea typeface="+mn-lt"/>
                <a:cs typeface="Arial"/>
              </a:rPr>
              <a:t> </a:t>
            </a:r>
            <a:r>
              <a:rPr lang="en-US" sz="2400" dirty="0" err="1">
                <a:latin typeface="Arial"/>
                <a:ea typeface="+mn-lt"/>
                <a:cs typeface="Arial"/>
              </a:rPr>
              <a:t>nâng</a:t>
            </a:r>
            <a:r>
              <a:rPr lang="en-US" sz="2400" dirty="0">
                <a:latin typeface="Arial"/>
                <a:ea typeface="+mn-lt"/>
                <a:cs typeface="Arial"/>
              </a:rPr>
              <a:t> </a:t>
            </a:r>
            <a:r>
              <a:rPr lang="en-US" sz="2400" dirty="0" err="1">
                <a:latin typeface="Arial"/>
                <a:ea typeface="+mn-lt"/>
                <a:cs typeface="Arial"/>
              </a:rPr>
              <a:t>hậu</a:t>
            </a:r>
            <a:r>
              <a:rPr lang="en-US" sz="2400" dirty="0">
                <a:latin typeface="Arial"/>
                <a:ea typeface="+mn-lt"/>
                <a:cs typeface="Arial"/>
              </a:rPr>
              <a:t> </a:t>
            </a:r>
            <a:r>
              <a:rPr lang="en-US" sz="2400" dirty="0" err="1">
                <a:latin typeface="Arial"/>
                <a:ea typeface="+mn-lt"/>
                <a:cs typeface="Arial"/>
              </a:rPr>
              <a:t>môn</a:t>
            </a:r>
            <a:r>
              <a:rPr lang="en-US" sz="2400" dirty="0">
                <a:latin typeface="Arial"/>
                <a:ea typeface="+mn-lt"/>
                <a:cs typeface="Arial"/>
              </a:rPr>
              <a:t> (LP) </a:t>
            </a:r>
            <a:r>
              <a:rPr lang="en-US" sz="2400" dirty="0" err="1">
                <a:latin typeface="Arial"/>
                <a:ea typeface="+mn-lt"/>
                <a:cs typeface="Arial"/>
              </a:rPr>
              <a:t>và</a:t>
            </a:r>
            <a:r>
              <a:rPr lang="en-US" sz="2400" dirty="0">
                <a:latin typeface="Arial"/>
                <a:ea typeface="+mn-lt"/>
                <a:cs typeface="Arial"/>
              </a:rPr>
              <a:t> </a:t>
            </a:r>
            <a:r>
              <a:rPr lang="en-US" sz="2400" dirty="0" err="1">
                <a:latin typeface="Arial"/>
                <a:ea typeface="+mn-lt"/>
                <a:cs typeface="Arial"/>
              </a:rPr>
              <a:t>cơ</a:t>
            </a:r>
            <a:r>
              <a:rPr lang="en-US" sz="2400" dirty="0">
                <a:latin typeface="Arial"/>
                <a:ea typeface="+mn-lt"/>
                <a:cs typeface="Arial"/>
              </a:rPr>
              <a:t> </a:t>
            </a:r>
            <a:r>
              <a:rPr lang="en-US" sz="2400" dirty="0" err="1">
                <a:latin typeface="Arial"/>
                <a:ea typeface="+mn-lt"/>
                <a:cs typeface="Arial"/>
              </a:rPr>
              <a:t>dọc</a:t>
            </a:r>
            <a:r>
              <a:rPr lang="en-US" sz="2400" dirty="0">
                <a:latin typeface="Arial"/>
                <a:ea typeface="+mn-lt"/>
                <a:cs typeface="Arial"/>
              </a:rPr>
              <a:t> </a:t>
            </a:r>
            <a:r>
              <a:rPr lang="en-US" sz="2400" dirty="0" err="1">
                <a:latin typeface="Arial"/>
                <a:ea typeface="+mn-lt"/>
                <a:cs typeface="Arial"/>
              </a:rPr>
              <a:t>kết</a:t>
            </a:r>
            <a:r>
              <a:rPr lang="en-US" sz="2400" dirty="0">
                <a:latin typeface="Arial"/>
                <a:ea typeface="+mn-lt"/>
                <a:cs typeface="Arial"/>
              </a:rPr>
              <a:t> </a:t>
            </a:r>
            <a:r>
              <a:rPr lang="en-US" sz="2400" dirty="0" err="1">
                <a:latin typeface="Arial"/>
                <a:ea typeface="+mn-lt"/>
                <a:cs typeface="Arial"/>
              </a:rPr>
              <a:t>hợp</a:t>
            </a:r>
            <a:r>
              <a:rPr lang="en-US" sz="2400" dirty="0">
                <a:latin typeface="Arial"/>
                <a:ea typeface="+mn-lt"/>
                <a:cs typeface="Arial"/>
              </a:rPr>
              <a:t> </a:t>
            </a:r>
            <a:r>
              <a:rPr lang="en-US" sz="2400" dirty="0" err="1">
                <a:latin typeface="Arial"/>
                <a:ea typeface="+mn-lt"/>
                <a:cs typeface="Arial"/>
              </a:rPr>
              <a:t>của</a:t>
            </a:r>
            <a:r>
              <a:rPr lang="en-US" sz="2400" dirty="0">
                <a:latin typeface="Arial"/>
                <a:ea typeface="+mn-lt"/>
                <a:cs typeface="Arial"/>
              </a:rPr>
              <a:t> </a:t>
            </a:r>
            <a:r>
              <a:rPr lang="en-US" sz="2400" dirty="0" err="1">
                <a:latin typeface="Arial"/>
                <a:ea typeface="+mn-lt"/>
                <a:cs typeface="Arial"/>
              </a:rPr>
              <a:t>hậu</a:t>
            </a:r>
            <a:r>
              <a:rPr lang="en-US" sz="2400" dirty="0">
                <a:latin typeface="Arial"/>
                <a:ea typeface="+mn-lt"/>
                <a:cs typeface="Arial"/>
              </a:rPr>
              <a:t> </a:t>
            </a:r>
            <a:r>
              <a:rPr lang="en-US" sz="2400" dirty="0" err="1">
                <a:latin typeface="Arial"/>
                <a:ea typeface="+mn-lt"/>
                <a:cs typeface="Arial"/>
              </a:rPr>
              <a:t>môn</a:t>
            </a:r>
            <a:r>
              <a:rPr lang="en-US" sz="2400" dirty="0">
                <a:latin typeface="Arial"/>
                <a:ea typeface="+mn-lt"/>
                <a:cs typeface="Arial"/>
              </a:rPr>
              <a:t> (LMA). Các </a:t>
            </a:r>
            <a:r>
              <a:rPr lang="en-US" sz="2400" dirty="0" err="1">
                <a:latin typeface="Arial"/>
                <a:ea typeface="+mn-lt"/>
                <a:cs typeface="Arial"/>
              </a:rPr>
              <a:t>cơ</a:t>
            </a:r>
            <a:r>
              <a:rPr lang="en-US" sz="2400" dirty="0">
                <a:latin typeface="Arial"/>
                <a:ea typeface="+mn-lt"/>
                <a:cs typeface="Arial"/>
              </a:rPr>
              <a:t> </a:t>
            </a:r>
            <a:r>
              <a:rPr lang="en-US" sz="2400" dirty="0" err="1">
                <a:latin typeface="Arial"/>
                <a:ea typeface="+mn-lt"/>
                <a:cs typeface="Arial"/>
              </a:rPr>
              <a:t>này</a:t>
            </a:r>
            <a:r>
              <a:rPr lang="en-US" sz="2400" dirty="0">
                <a:latin typeface="Arial"/>
                <a:ea typeface="+mn-lt"/>
                <a:cs typeface="Arial"/>
              </a:rPr>
              <a:t> co </a:t>
            </a:r>
            <a:r>
              <a:rPr lang="en-US" sz="2400" dirty="0" err="1">
                <a:latin typeface="Arial"/>
                <a:ea typeface="+mn-lt"/>
                <a:cs typeface="Arial"/>
              </a:rPr>
              <a:t>dựa</a:t>
            </a:r>
            <a:r>
              <a:rPr lang="en-US" sz="2400" dirty="0">
                <a:latin typeface="Arial"/>
                <a:ea typeface="+mn-lt"/>
                <a:cs typeface="Arial"/>
              </a:rPr>
              <a:t> </a:t>
            </a:r>
            <a:r>
              <a:rPr lang="en-US" sz="2400" dirty="0" err="1">
                <a:latin typeface="Arial"/>
                <a:ea typeface="+mn-lt"/>
                <a:cs typeface="Arial"/>
              </a:rPr>
              <a:t>vào</a:t>
            </a:r>
            <a:r>
              <a:rPr lang="en-US" sz="2400" dirty="0">
                <a:latin typeface="Arial"/>
                <a:ea typeface="+mn-lt"/>
                <a:cs typeface="Arial"/>
              </a:rPr>
              <a:t> </a:t>
            </a:r>
            <a:r>
              <a:rPr lang="en-US" sz="2400" dirty="0" err="1">
                <a:latin typeface="Arial"/>
                <a:ea typeface="+mn-lt"/>
                <a:cs typeface="Arial"/>
              </a:rPr>
              <a:t>các</a:t>
            </a:r>
            <a:r>
              <a:rPr lang="en-US" sz="2400" dirty="0">
                <a:latin typeface="Arial"/>
                <a:ea typeface="+mn-lt"/>
                <a:cs typeface="Arial"/>
              </a:rPr>
              <a:t> </a:t>
            </a:r>
            <a:r>
              <a:rPr lang="en-US" sz="2400" dirty="0" err="1">
                <a:latin typeface="Arial"/>
                <a:ea typeface="+mn-lt"/>
                <a:cs typeface="Arial"/>
              </a:rPr>
              <a:t>dây</a:t>
            </a:r>
            <a:r>
              <a:rPr lang="en-US" sz="2400" dirty="0">
                <a:latin typeface="Arial"/>
                <a:ea typeface="+mn-lt"/>
                <a:cs typeface="Arial"/>
              </a:rPr>
              <a:t> </a:t>
            </a:r>
            <a:r>
              <a:rPr lang="en-US" sz="2400" dirty="0" err="1">
                <a:latin typeface="Arial"/>
                <a:ea typeface="+mn-lt"/>
                <a:cs typeface="Arial"/>
              </a:rPr>
              <a:t>chằng</a:t>
            </a:r>
            <a:r>
              <a:rPr lang="en-US" sz="2400" dirty="0">
                <a:latin typeface="Arial"/>
                <a:ea typeface="+mn-lt"/>
                <a:cs typeface="Arial"/>
              </a:rPr>
              <a:t> </a:t>
            </a:r>
            <a:r>
              <a:rPr lang="en-US" sz="2400" dirty="0" err="1">
                <a:latin typeface="Arial"/>
                <a:ea typeface="+mn-lt"/>
                <a:cs typeface="Arial"/>
              </a:rPr>
              <a:t>treo</a:t>
            </a:r>
            <a:r>
              <a:rPr lang="en-US" sz="2400" dirty="0">
                <a:latin typeface="Arial"/>
                <a:ea typeface="+mn-lt"/>
                <a:cs typeface="Arial"/>
              </a:rPr>
              <a:t>. </a:t>
            </a:r>
            <a:endParaRPr lang="en-US">
              <a:latin typeface="Century Gothic" panose="020B0502020202020204"/>
              <a:ea typeface="+mn-lt"/>
              <a:cs typeface="Arial" panose="020B0604020202020204" pitchFamily="34" charset="0"/>
            </a:endParaRPr>
          </a:p>
          <a:p>
            <a:pPr marL="0" indent="0" algn="just">
              <a:buNone/>
            </a:pPr>
            <a:r>
              <a:rPr lang="en-US" sz="2400" dirty="0">
                <a:latin typeface="Arial"/>
                <a:ea typeface="+mn-lt"/>
                <a:cs typeface="Arial"/>
              </a:rPr>
              <a:t>- </a:t>
            </a:r>
            <a:r>
              <a:rPr lang="en-US" sz="2400" dirty="0" err="1">
                <a:latin typeface="Arial"/>
                <a:ea typeface="+mn-lt"/>
                <a:cs typeface="Arial"/>
              </a:rPr>
              <a:t>Chỉ</a:t>
            </a:r>
            <a:r>
              <a:rPr lang="en-US" sz="2400" dirty="0">
                <a:latin typeface="Arial"/>
                <a:ea typeface="+mn-lt"/>
                <a:cs typeface="Arial"/>
              </a:rPr>
              <a:t> </a:t>
            </a:r>
            <a:r>
              <a:rPr lang="en-US" sz="2400" dirty="0" err="1">
                <a:latin typeface="Arial"/>
                <a:ea typeface="+mn-lt"/>
                <a:cs typeface="Arial"/>
              </a:rPr>
              <a:t>có</a:t>
            </a:r>
            <a:r>
              <a:rPr lang="en-US" sz="2400" dirty="0">
                <a:latin typeface="Arial"/>
                <a:ea typeface="+mn-lt"/>
                <a:cs typeface="Arial"/>
              </a:rPr>
              <a:t> </a:t>
            </a:r>
            <a:r>
              <a:rPr lang="en-US" sz="2400" dirty="0" err="1">
                <a:latin typeface="Arial"/>
                <a:ea typeface="+mn-lt"/>
                <a:cs typeface="Arial"/>
              </a:rPr>
              <a:t>cơ</a:t>
            </a:r>
            <a:r>
              <a:rPr lang="en-US" sz="2400" dirty="0">
                <a:latin typeface="Arial"/>
                <a:ea typeface="+mn-lt"/>
                <a:cs typeface="Arial"/>
              </a:rPr>
              <a:t> mu </a:t>
            </a:r>
            <a:r>
              <a:rPr lang="en-US" sz="2400" dirty="0" err="1">
                <a:latin typeface="Arial"/>
                <a:ea typeface="+mn-lt"/>
                <a:cs typeface="Arial"/>
              </a:rPr>
              <a:t>trực</a:t>
            </a:r>
            <a:r>
              <a:rPr lang="en-US" sz="2400" dirty="0">
                <a:latin typeface="Arial"/>
                <a:ea typeface="+mn-lt"/>
                <a:cs typeface="Arial"/>
              </a:rPr>
              <a:t> </a:t>
            </a:r>
            <a:r>
              <a:rPr lang="en-US" sz="2400" dirty="0" err="1">
                <a:latin typeface="Arial"/>
                <a:ea typeface="+mn-lt"/>
                <a:cs typeface="Arial"/>
              </a:rPr>
              <a:t>tràng</a:t>
            </a:r>
            <a:r>
              <a:rPr lang="en-US" sz="2400" dirty="0">
                <a:latin typeface="Arial"/>
                <a:ea typeface="+mn-lt"/>
                <a:cs typeface="Arial"/>
              </a:rPr>
              <a:t> (PRM) </a:t>
            </a:r>
            <a:r>
              <a:rPr lang="en-US" sz="2400" dirty="0" err="1">
                <a:latin typeface="Arial"/>
                <a:ea typeface="+mn-lt"/>
                <a:cs typeface="Arial"/>
              </a:rPr>
              <a:t>khi</a:t>
            </a:r>
            <a:r>
              <a:rPr lang="en-US" sz="2400" dirty="0">
                <a:latin typeface="Arial"/>
                <a:ea typeface="+mn-lt"/>
                <a:cs typeface="Arial"/>
              </a:rPr>
              <a:t> co </a:t>
            </a:r>
            <a:r>
              <a:rPr lang="en-US" sz="2400" dirty="0" err="1">
                <a:latin typeface="Arial"/>
                <a:ea typeface="+mn-lt"/>
                <a:cs typeface="Arial"/>
              </a:rPr>
              <a:t>dựa</a:t>
            </a:r>
            <a:r>
              <a:rPr lang="en-US" sz="2400" dirty="0">
                <a:latin typeface="Arial"/>
                <a:ea typeface="+mn-lt"/>
                <a:cs typeface="Arial"/>
              </a:rPr>
              <a:t> </a:t>
            </a:r>
            <a:r>
              <a:rPr lang="en-US" sz="2400" dirty="0" err="1">
                <a:latin typeface="Arial"/>
                <a:ea typeface="+mn-lt"/>
                <a:cs typeface="Arial"/>
              </a:rPr>
              <a:t>vào</a:t>
            </a:r>
            <a:r>
              <a:rPr lang="en-US" sz="2400" dirty="0">
                <a:latin typeface="Arial"/>
                <a:ea typeface="+mn-lt"/>
                <a:cs typeface="Arial"/>
              </a:rPr>
              <a:t> </a:t>
            </a:r>
            <a:r>
              <a:rPr lang="en-US" sz="2400" dirty="0" err="1">
                <a:latin typeface="Arial"/>
                <a:ea typeface="+mn-lt"/>
                <a:cs typeface="Arial"/>
              </a:rPr>
              <a:t>xương</a:t>
            </a:r>
            <a:r>
              <a:rPr lang="en-US" sz="2400" dirty="0">
                <a:latin typeface="Arial"/>
                <a:ea typeface="+mn-lt"/>
                <a:cs typeface="Arial"/>
              </a:rPr>
              <a:t> mu</a:t>
            </a:r>
          </a:p>
          <a:p>
            <a:endParaRPr lang="en-US"/>
          </a:p>
        </p:txBody>
      </p:sp>
      <p:pic>
        <p:nvPicPr>
          <p:cNvPr id="5" name="Content Placeholder 4" descr="A picture containing text, indoor&#10;&#10;Description automatically generated">
            <a:extLst>
              <a:ext uri="{FF2B5EF4-FFF2-40B4-BE49-F238E27FC236}">
                <a16:creationId xmlns:a16="http://schemas.microsoft.com/office/drawing/2014/main" id="{30E38026-FE08-A015-30C9-CDAB0E02E557}"/>
              </a:ext>
            </a:extLst>
          </p:cNvPr>
          <p:cNvPicPr>
            <a:picLocks noGrp="1" noChangeAspect="1"/>
          </p:cNvPicPr>
          <p:nvPr>
            <p:ph sz="half" idx="2"/>
          </p:nvPr>
        </p:nvPicPr>
        <p:blipFill>
          <a:blip r:embed="rId3"/>
          <a:stretch>
            <a:fillRect/>
          </a:stretch>
        </p:blipFill>
        <p:spPr>
          <a:xfrm>
            <a:off x="7728343" y="2125663"/>
            <a:ext cx="3239302" cy="3778250"/>
          </a:xfrm>
          <a:prstGeom prst="rect">
            <a:avLst/>
          </a:prstGeom>
          <a:ln>
            <a:noFill/>
          </a:ln>
        </p:spPr>
      </p:pic>
    </p:spTree>
    <p:extLst>
      <p:ext uri="{BB962C8B-B14F-4D97-AF65-F5344CB8AC3E}">
        <p14:creationId xmlns:p14="http://schemas.microsoft.com/office/powerpoint/2010/main" val="1837579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B9B2068-DC12-BBB4-6FA7-3AFE9B96E8C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LỚP CƠ SÀN CHẬU PHÍA TRÊN </a:t>
            </a:r>
            <a:endParaRPr lang="en-US"/>
          </a:p>
        </p:txBody>
      </p:sp>
      <p:sp>
        <p:nvSpPr>
          <p:cNvPr id="12" name="Content Placeholder 11">
            <a:extLst>
              <a:ext uri="{FF2B5EF4-FFF2-40B4-BE49-F238E27FC236}">
                <a16:creationId xmlns:a16="http://schemas.microsoft.com/office/drawing/2014/main" id="{431F968D-B068-7823-6C86-F0ACEEA2D828}"/>
              </a:ext>
            </a:extLst>
          </p:cNvPr>
          <p:cNvSpPr>
            <a:spLocks noGrp="1"/>
          </p:cNvSpPr>
          <p:nvPr>
            <p:ph idx="1"/>
          </p:nvPr>
        </p:nvSpPr>
        <p:spPr/>
        <p:txBody>
          <a:bodyPr vert="horz" lIns="91440" tIns="45720" rIns="91440" bIns="45720" rtlCol="0" anchor="t">
            <a:noAutofit/>
          </a:bodyPr>
          <a:lstStyle/>
          <a:p>
            <a:r>
              <a:rPr lang="en-US" sz="2400">
                <a:latin typeface="Arial"/>
                <a:cs typeface="Arial"/>
              </a:rPr>
              <a:t>PRM </a:t>
            </a:r>
            <a:r>
              <a:rPr lang="en-US" sz="2400" dirty="0" err="1">
                <a:latin typeface="Arial"/>
                <a:cs typeface="Arial"/>
              </a:rPr>
              <a:t>có</a:t>
            </a:r>
            <a:r>
              <a:rPr lang="en-US" sz="2400" dirty="0">
                <a:latin typeface="Arial"/>
                <a:cs typeface="Arial"/>
              </a:rPr>
              <a:t> </a:t>
            </a:r>
            <a:r>
              <a:rPr lang="en-US" sz="2400" dirty="0" err="1">
                <a:latin typeface="Arial"/>
                <a:cs typeface="Arial"/>
              </a:rPr>
              <a:t>vai</a:t>
            </a:r>
            <a:r>
              <a:rPr lang="en-US" sz="2400" dirty="0">
                <a:latin typeface="Arial"/>
                <a:cs typeface="Arial"/>
              </a:rPr>
              <a:t> </a:t>
            </a:r>
            <a:r>
              <a:rPr lang="en-US" sz="2400" dirty="0" err="1">
                <a:latin typeface="Arial"/>
                <a:cs typeface="Arial"/>
              </a:rPr>
              <a:t>trò</a:t>
            </a:r>
            <a:r>
              <a:rPr lang="en-US" sz="2400" dirty="0">
                <a:latin typeface="Arial"/>
                <a:cs typeface="Arial"/>
              </a:rPr>
              <a:t> </a:t>
            </a:r>
            <a:r>
              <a:rPr lang="en-US" sz="2400" dirty="0" err="1">
                <a:latin typeface="Arial"/>
                <a:cs typeface="Arial"/>
              </a:rPr>
              <a:t>đặc</a:t>
            </a:r>
            <a:r>
              <a:rPr lang="en-US" sz="2400" dirty="0">
                <a:latin typeface="Arial"/>
                <a:cs typeface="Arial"/>
              </a:rPr>
              <a:t> </a:t>
            </a:r>
            <a:r>
              <a:rPr lang="en-US" sz="2400" dirty="0" err="1">
                <a:latin typeface="Arial"/>
                <a:cs typeface="Arial"/>
              </a:rPr>
              <a:t>biệt</a:t>
            </a:r>
            <a:r>
              <a:rPr lang="en-US" sz="2400" dirty="0">
                <a:latin typeface="Arial"/>
                <a:cs typeface="Arial"/>
              </a:rPr>
              <a:t> </a:t>
            </a:r>
            <a:r>
              <a:rPr lang="en-US" sz="2400" dirty="0" err="1">
                <a:latin typeface="Arial"/>
                <a:cs typeface="Arial"/>
              </a:rPr>
              <a:t>trong</a:t>
            </a:r>
            <a:r>
              <a:rPr lang="en-US" sz="2400" dirty="0">
                <a:latin typeface="Arial"/>
                <a:cs typeface="Arial"/>
              </a:rPr>
              <a:t> </a:t>
            </a:r>
            <a:r>
              <a:rPr lang="en-US" sz="2400" dirty="0" err="1">
                <a:latin typeface="Arial"/>
                <a:cs typeface="Arial"/>
              </a:rPr>
              <a:t>đóng</a:t>
            </a:r>
            <a:r>
              <a:rPr lang="en-US" sz="2400" dirty="0">
                <a:latin typeface="Arial"/>
                <a:cs typeface="Arial"/>
              </a:rPr>
              <a:t> HMTT </a:t>
            </a:r>
            <a:r>
              <a:rPr lang="en-US" sz="2400" dirty="0" err="1">
                <a:latin typeface="Arial"/>
                <a:cs typeface="Arial"/>
              </a:rPr>
              <a:t>và</a:t>
            </a:r>
            <a:r>
              <a:rPr lang="en-US" sz="2400" dirty="0">
                <a:latin typeface="Arial"/>
                <a:cs typeface="Arial"/>
              </a:rPr>
              <a:t> </a:t>
            </a:r>
            <a:r>
              <a:rPr lang="en-US" sz="2400" dirty="0" err="1">
                <a:latin typeface="Arial"/>
                <a:cs typeface="Arial"/>
              </a:rPr>
              <a:t>tống</a:t>
            </a:r>
            <a:r>
              <a:rPr lang="en-US" sz="2400" dirty="0">
                <a:latin typeface="Arial"/>
                <a:cs typeface="Arial"/>
              </a:rPr>
              <a:t> </a:t>
            </a:r>
            <a:r>
              <a:rPr lang="en-US" sz="2400" dirty="0" err="1">
                <a:latin typeface="Arial"/>
                <a:cs typeface="Arial"/>
              </a:rPr>
              <a:t>phân</a:t>
            </a:r>
            <a:r>
              <a:rPr lang="en-US" sz="2400" dirty="0">
                <a:latin typeface="Arial"/>
                <a:cs typeface="Arial"/>
              </a:rPr>
              <a:t>. </a:t>
            </a:r>
            <a:endParaRPr lang="en-US" sz="2400">
              <a:latin typeface="Arial" panose="020B0604020202020204" pitchFamily="34" charset="0"/>
              <a:cs typeface="Arial" panose="020B0604020202020204" pitchFamily="34" charset="0"/>
            </a:endParaRPr>
          </a:p>
          <a:p>
            <a:r>
              <a:rPr lang="en-US" sz="2400" dirty="0">
                <a:latin typeface="Arial"/>
                <a:cs typeface="Arial"/>
              </a:rPr>
              <a:t>Các </a:t>
            </a:r>
            <a:r>
              <a:rPr lang="en-US" sz="2400" dirty="0" err="1">
                <a:latin typeface="Arial"/>
                <a:cs typeface="Arial"/>
              </a:rPr>
              <a:t>cơ</a:t>
            </a:r>
            <a:r>
              <a:rPr lang="en-US" sz="2400" dirty="0">
                <a:latin typeface="Arial"/>
                <a:cs typeface="Arial"/>
              </a:rPr>
              <a:t> </a:t>
            </a:r>
            <a:r>
              <a:rPr lang="en-US" sz="2400" dirty="0" err="1">
                <a:latin typeface="Arial"/>
                <a:cs typeface="Arial"/>
              </a:rPr>
              <a:t>chậu</a:t>
            </a:r>
            <a:r>
              <a:rPr lang="en-US" sz="2400" dirty="0">
                <a:latin typeface="Arial"/>
                <a:cs typeface="Arial"/>
              </a:rPr>
              <a:t> </a:t>
            </a:r>
            <a:r>
              <a:rPr lang="en-US" sz="2400" dirty="0" err="1">
                <a:latin typeface="Arial"/>
                <a:cs typeface="Arial"/>
              </a:rPr>
              <a:t>có</a:t>
            </a:r>
            <a:r>
              <a:rPr lang="en-US" sz="2400" dirty="0">
                <a:latin typeface="Arial"/>
                <a:cs typeface="Arial"/>
              </a:rPr>
              <a:t> 3 </a:t>
            </a:r>
            <a:r>
              <a:rPr lang="en-US" sz="2400" dirty="0" err="1">
                <a:latin typeface="Arial"/>
                <a:cs typeface="Arial"/>
              </a:rPr>
              <a:t>chức</a:t>
            </a:r>
            <a:r>
              <a:rPr lang="en-US" sz="2400" dirty="0">
                <a:latin typeface="Arial"/>
                <a:cs typeface="Arial"/>
              </a:rPr>
              <a:t> </a:t>
            </a:r>
            <a:r>
              <a:rPr lang="en-US" sz="2400" dirty="0" err="1">
                <a:latin typeface="Arial"/>
                <a:cs typeface="Arial"/>
              </a:rPr>
              <a:t>năng</a:t>
            </a:r>
            <a:r>
              <a:rPr lang="en-US" sz="2400" dirty="0">
                <a:latin typeface="Arial"/>
                <a:cs typeface="Arial"/>
              </a:rPr>
              <a:t> </a:t>
            </a:r>
            <a:r>
              <a:rPr lang="en-US" sz="2400" dirty="0" err="1">
                <a:latin typeface="Arial"/>
                <a:cs typeface="Arial"/>
              </a:rPr>
              <a:t>chính</a:t>
            </a:r>
          </a:p>
          <a:p>
            <a:pPr lvl="1"/>
            <a:r>
              <a:rPr lang="en-US" sz="2400" dirty="0" err="1">
                <a:latin typeface="Arial"/>
                <a:cs typeface="Arial"/>
              </a:rPr>
              <a:t>Nâng</a:t>
            </a:r>
            <a:r>
              <a:rPr lang="en-US" sz="2400" dirty="0">
                <a:latin typeface="Arial"/>
                <a:cs typeface="Arial"/>
              </a:rPr>
              <a:t> </a:t>
            </a:r>
            <a:r>
              <a:rPr lang="en-US" sz="2400" dirty="0" err="1">
                <a:latin typeface="Arial"/>
                <a:cs typeface="Arial"/>
              </a:rPr>
              <a:t>đỡ</a:t>
            </a:r>
            <a:r>
              <a:rPr lang="en-US" sz="2400" dirty="0">
                <a:latin typeface="Arial"/>
                <a:cs typeface="Arial"/>
              </a:rPr>
              <a:t> </a:t>
            </a:r>
            <a:r>
              <a:rPr lang="en-US" sz="2400" err="1">
                <a:latin typeface="Arial"/>
                <a:cs typeface="Arial"/>
              </a:rPr>
              <a:t>tạng</a:t>
            </a:r>
            <a:r>
              <a:rPr lang="en-US" sz="2400">
                <a:latin typeface="Arial"/>
                <a:cs typeface="Arial"/>
              </a:rPr>
              <a:t> </a:t>
            </a:r>
          </a:p>
          <a:p>
            <a:pPr lvl="1"/>
            <a:r>
              <a:rPr lang="en-US" sz="2400">
                <a:latin typeface="Arial"/>
                <a:cs typeface="Arial"/>
              </a:rPr>
              <a:t>Đóng </a:t>
            </a:r>
            <a:r>
              <a:rPr lang="en-US" sz="2400" err="1">
                <a:latin typeface="Arial"/>
                <a:cs typeface="Arial"/>
              </a:rPr>
              <a:t>mở</a:t>
            </a:r>
            <a:r>
              <a:rPr lang="en-US" sz="2400">
                <a:latin typeface="Arial"/>
                <a:cs typeface="Arial"/>
              </a:rPr>
              <a:t> hậu </a:t>
            </a:r>
            <a:r>
              <a:rPr lang="en-US" sz="2400" dirty="0" err="1">
                <a:latin typeface="Arial"/>
                <a:cs typeface="Arial"/>
              </a:rPr>
              <a:t>môn</a:t>
            </a:r>
            <a:endParaRPr lang="en-US" sz="2400" dirty="0">
              <a:latin typeface="Arial"/>
              <a:cs typeface="Arial"/>
            </a:endParaRPr>
          </a:p>
          <a:p>
            <a:pPr lvl="1"/>
            <a:r>
              <a:rPr lang="en-US" sz="2400" dirty="0" err="1">
                <a:latin typeface="Arial"/>
                <a:cs typeface="Arial"/>
              </a:rPr>
              <a:t>Căng</a:t>
            </a:r>
            <a:r>
              <a:rPr lang="en-US" sz="2400" dirty="0">
                <a:latin typeface="Arial"/>
                <a:cs typeface="Arial"/>
              </a:rPr>
              <a:t> </a:t>
            </a:r>
            <a:r>
              <a:rPr lang="en-US" sz="2400" dirty="0" err="1">
                <a:latin typeface="Arial"/>
                <a:cs typeface="Arial"/>
              </a:rPr>
              <a:t>các</a:t>
            </a:r>
            <a:r>
              <a:rPr lang="en-US" sz="2400" dirty="0">
                <a:latin typeface="Arial"/>
                <a:cs typeface="Arial"/>
              </a:rPr>
              <a:t> </a:t>
            </a:r>
            <a:r>
              <a:rPr lang="en-US" sz="2400" dirty="0" err="1">
                <a:latin typeface="Arial"/>
                <a:cs typeface="Arial"/>
              </a:rPr>
              <a:t>tạng</a:t>
            </a:r>
            <a:r>
              <a:rPr lang="en-US" sz="2400" dirty="0">
                <a:latin typeface="Arial"/>
                <a:cs typeface="Arial"/>
              </a:rPr>
              <a:t> sang </a:t>
            </a:r>
            <a:r>
              <a:rPr lang="en-US" sz="2400" dirty="0" err="1">
                <a:latin typeface="Arial"/>
                <a:cs typeface="Arial"/>
              </a:rPr>
              <a:t>hai</a:t>
            </a:r>
            <a:r>
              <a:rPr lang="en-US" sz="2400" dirty="0">
                <a:latin typeface="Arial"/>
                <a:cs typeface="Arial"/>
              </a:rPr>
              <a:t> </a:t>
            </a:r>
            <a:r>
              <a:rPr lang="en-US" sz="2400" dirty="0" err="1">
                <a:latin typeface="Arial"/>
                <a:cs typeface="Arial"/>
              </a:rPr>
              <a:t>bên</a:t>
            </a:r>
            <a:r>
              <a:rPr lang="en-US" sz="2400" dirty="0">
                <a:latin typeface="Arial"/>
                <a:cs typeface="Arial"/>
              </a:rPr>
              <a:t> </a:t>
            </a:r>
            <a:r>
              <a:rPr lang="en-US" sz="2400" dirty="0" err="1">
                <a:latin typeface="Arial"/>
                <a:cs typeface="Arial"/>
              </a:rPr>
              <a:t>để</a:t>
            </a:r>
            <a:r>
              <a:rPr lang="en-US" sz="2400" dirty="0">
                <a:latin typeface="Arial"/>
                <a:cs typeface="Arial"/>
              </a:rPr>
              <a:t> </a:t>
            </a:r>
            <a:r>
              <a:rPr lang="en-US" sz="2400" dirty="0" err="1">
                <a:latin typeface="Arial"/>
                <a:cs typeface="Arial"/>
              </a:rPr>
              <a:t>ngăn</a:t>
            </a:r>
            <a:r>
              <a:rPr lang="en-US" sz="2400" dirty="0">
                <a:latin typeface="Arial"/>
                <a:cs typeface="Arial"/>
              </a:rPr>
              <a:t> </a:t>
            </a:r>
            <a:r>
              <a:rPr lang="en-US" sz="2400" dirty="0" err="1">
                <a:latin typeface="Arial"/>
                <a:cs typeface="Arial"/>
              </a:rPr>
              <a:t>ngừa</a:t>
            </a:r>
            <a:r>
              <a:rPr lang="en-US" sz="2400" dirty="0">
                <a:latin typeface="Arial"/>
                <a:cs typeface="Arial"/>
              </a:rPr>
              <a:t> </a:t>
            </a:r>
            <a:r>
              <a:rPr lang="en-US" sz="2400" dirty="0" err="1">
                <a:latin typeface="Arial"/>
                <a:cs typeface="Arial"/>
              </a:rPr>
              <a:t>phản</a:t>
            </a:r>
            <a:r>
              <a:rPr lang="en-US" sz="2400" dirty="0">
                <a:latin typeface="Arial"/>
                <a:cs typeface="Arial"/>
              </a:rPr>
              <a:t> </a:t>
            </a:r>
            <a:r>
              <a:rPr lang="en-US" sz="2400" dirty="0" err="1">
                <a:latin typeface="Arial"/>
                <a:cs typeface="Arial"/>
              </a:rPr>
              <a:t>xạ</a:t>
            </a:r>
            <a:r>
              <a:rPr lang="en-US" sz="2400" dirty="0">
                <a:latin typeface="Arial"/>
                <a:cs typeface="Arial"/>
              </a:rPr>
              <a:t> </a:t>
            </a:r>
            <a:r>
              <a:rPr lang="en-US" sz="2400" err="1">
                <a:latin typeface="Arial"/>
                <a:cs typeface="Arial"/>
              </a:rPr>
              <a:t>đại</a:t>
            </a:r>
            <a:r>
              <a:rPr lang="en-US" sz="2400">
                <a:latin typeface="Arial"/>
                <a:cs typeface="Arial"/>
              </a:rPr>
              <a:t> tiện </a:t>
            </a:r>
            <a:r>
              <a:rPr lang="en-US" sz="2400" dirty="0" err="1">
                <a:latin typeface="Arial"/>
                <a:cs typeface="Arial"/>
              </a:rPr>
              <a:t>không</a:t>
            </a:r>
            <a:r>
              <a:rPr lang="en-US" sz="2400" dirty="0">
                <a:latin typeface="Arial"/>
                <a:cs typeface="Arial"/>
              </a:rPr>
              <a:t> </a:t>
            </a:r>
            <a:r>
              <a:rPr lang="en-US" sz="2400" dirty="0" err="1">
                <a:latin typeface="Arial"/>
                <a:cs typeface="Arial"/>
              </a:rPr>
              <a:t>phù</a:t>
            </a:r>
            <a:r>
              <a:rPr lang="en-US" sz="2400" dirty="0">
                <a:latin typeface="Arial"/>
                <a:cs typeface="Arial"/>
              </a:rPr>
              <a:t> </a:t>
            </a:r>
            <a:r>
              <a:rPr lang="en-US" sz="2400" dirty="0" err="1">
                <a:latin typeface="Arial"/>
                <a:cs typeface="Arial"/>
              </a:rPr>
              <a:t>hợp</a:t>
            </a:r>
          </a:p>
          <a:p>
            <a:r>
              <a:rPr lang="en-US" sz="2400" dirty="0">
                <a:latin typeface="Arial"/>
                <a:cs typeface="Arial"/>
              </a:rPr>
              <a:t>Các </a:t>
            </a:r>
            <a:r>
              <a:rPr lang="en-US" sz="2400" dirty="0" err="1">
                <a:latin typeface="Arial"/>
                <a:cs typeface="Arial"/>
              </a:rPr>
              <a:t>sợi</a:t>
            </a:r>
            <a:r>
              <a:rPr lang="en-US" sz="2400" dirty="0">
                <a:latin typeface="Arial"/>
                <a:cs typeface="Arial"/>
              </a:rPr>
              <a:t> </a:t>
            </a:r>
            <a:r>
              <a:rPr lang="en-US" sz="2400" dirty="0" err="1">
                <a:latin typeface="Arial"/>
                <a:cs typeface="Arial"/>
              </a:rPr>
              <a:t>cơ</a:t>
            </a:r>
            <a:r>
              <a:rPr lang="en-US" sz="2400" dirty="0">
                <a:latin typeface="Arial"/>
                <a:cs typeface="Arial"/>
              </a:rPr>
              <a:t> co </a:t>
            </a:r>
            <a:r>
              <a:rPr lang="en-US" sz="2400" dirty="0" err="1">
                <a:latin typeface="Arial"/>
                <a:cs typeface="Arial"/>
              </a:rPr>
              <a:t>nhanh</a:t>
            </a:r>
            <a:r>
              <a:rPr lang="en-US" sz="2400" dirty="0">
                <a:latin typeface="Arial"/>
                <a:cs typeface="Arial"/>
              </a:rPr>
              <a:t> </a:t>
            </a:r>
            <a:r>
              <a:rPr lang="en-US" sz="2400" dirty="0" err="1">
                <a:latin typeface="Arial"/>
                <a:cs typeface="Arial"/>
              </a:rPr>
              <a:t>giúp</a:t>
            </a:r>
            <a:r>
              <a:rPr lang="en-US" sz="2400" dirty="0">
                <a:latin typeface="Arial"/>
                <a:cs typeface="Arial"/>
              </a:rPr>
              <a:t> </a:t>
            </a:r>
            <a:r>
              <a:rPr lang="en-US" sz="2400" dirty="0" err="1">
                <a:latin typeface="Arial"/>
                <a:cs typeface="Arial"/>
              </a:rPr>
              <a:t>đóng</a:t>
            </a:r>
            <a:r>
              <a:rPr lang="en-US" sz="2400" dirty="0">
                <a:latin typeface="Arial"/>
                <a:cs typeface="Arial"/>
              </a:rPr>
              <a:t> </a:t>
            </a:r>
            <a:r>
              <a:rPr lang="en-US" sz="2400" dirty="0" err="1">
                <a:latin typeface="Arial"/>
                <a:cs typeface="Arial"/>
              </a:rPr>
              <a:t>chặt</a:t>
            </a:r>
            <a:r>
              <a:rPr lang="en-US" sz="2400" dirty="0">
                <a:latin typeface="Arial"/>
                <a:cs typeface="Arial"/>
              </a:rPr>
              <a:t> </a:t>
            </a:r>
            <a:r>
              <a:rPr lang="en-US" sz="2400" dirty="0" err="1">
                <a:latin typeface="Arial"/>
                <a:cs typeface="Arial"/>
              </a:rPr>
              <a:t>các</a:t>
            </a:r>
            <a:r>
              <a:rPr lang="en-US" sz="2400" dirty="0">
                <a:latin typeface="Arial"/>
                <a:cs typeface="Arial"/>
              </a:rPr>
              <a:t> </a:t>
            </a:r>
            <a:r>
              <a:rPr lang="en-US" sz="2400" dirty="0" err="1">
                <a:latin typeface="Arial"/>
                <a:cs typeface="Arial"/>
              </a:rPr>
              <a:t>ống</a:t>
            </a:r>
            <a:r>
              <a:rPr lang="en-US" sz="2400" dirty="0">
                <a:latin typeface="Arial"/>
                <a:cs typeface="Arial"/>
              </a:rPr>
              <a:t> </a:t>
            </a:r>
            <a:r>
              <a:rPr lang="en-US" sz="2400" dirty="0" err="1">
                <a:latin typeface="Arial"/>
                <a:cs typeface="Arial"/>
              </a:rPr>
              <a:t>khi</a:t>
            </a:r>
            <a:r>
              <a:rPr lang="en-US" sz="2400" dirty="0">
                <a:latin typeface="Arial"/>
                <a:cs typeface="Arial"/>
              </a:rPr>
              <a:t> stress </a:t>
            </a:r>
            <a:r>
              <a:rPr lang="en-US" sz="2400" dirty="0" err="1">
                <a:latin typeface="Arial"/>
                <a:cs typeface="Arial"/>
              </a:rPr>
              <a:t>và</a:t>
            </a:r>
            <a:r>
              <a:rPr lang="en-US" sz="2400" dirty="0">
                <a:latin typeface="Arial"/>
                <a:cs typeface="Arial"/>
              </a:rPr>
              <a:t> </a:t>
            </a:r>
            <a:r>
              <a:rPr lang="en-US" sz="2400" dirty="0" err="1">
                <a:latin typeface="Arial"/>
                <a:cs typeface="Arial"/>
              </a:rPr>
              <a:t>mở</a:t>
            </a:r>
            <a:r>
              <a:rPr lang="en-US" sz="2400" dirty="0">
                <a:latin typeface="Arial"/>
                <a:cs typeface="Arial"/>
              </a:rPr>
              <a:t> </a:t>
            </a:r>
            <a:r>
              <a:rPr lang="en-US" sz="2400" dirty="0" err="1">
                <a:latin typeface="Arial"/>
                <a:cs typeface="Arial"/>
              </a:rPr>
              <a:t>ống</a:t>
            </a:r>
            <a:r>
              <a:rPr lang="en-US" sz="2400" dirty="0">
                <a:latin typeface="Arial"/>
                <a:cs typeface="Arial"/>
              </a:rPr>
              <a:t> </a:t>
            </a:r>
            <a:r>
              <a:rPr lang="en-US" sz="2400" dirty="0" err="1">
                <a:latin typeface="Arial"/>
                <a:cs typeface="Arial"/>
              </a:rPr>
              <a:t>khi</a:t>
            </a:r>
            <a:r>
              <a:rPr lang="en-US" sz="2400" dirty="0">
                <a:latin typeface="Arial"/>
                <a:cs typeface="Arial"/>
              </a:rPr>
              <a:t> </a:t>
            </a:r>
            <a:r>
              <a:rPr lang="en-US" sz="2400" dirty="0" err="1">
                <a:latin typeface="Arial"/>
                <a:cs typeface="Arial"/>
              </a:rPr>
              <a:t>tống</a:t>
            </a:r>
            <a:r>
              <a:rPr lang="en-US" sz="2400" dirty="0">
                <a:latin typeface="Arial"/>
                <a:cs typeface="Arial"/>
              </a:rPr>
              <a:t> </a:t>
            </a:r>
            <a:r>
              <a:rPr lang="en-US" sz="2400" dirty="0" err="1">
                <a:latin typeface="Arial"/>
                <a:cs typeface="Arial"/>
              </a:rPr>
              <a:t>xuất</a:t>
            </a:r>
            <a:r>
              <a:rPr lang="en-US" sz="2400" dirty="0">
                <a:latin typeface="Arial"/>
                <a:cs typeface="Arial"/>
              </a:rPr>
              <a:t> </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228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3F26-2ECE-59D3-DD14-9F22A19816B2}"/>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328F4B90-4FEE-E8AD-DE46-A0A0E5B8AC71}"/>
              </a:ext>
            </a:extLst>
          </p:cNvPr>
          <p:cNvSpPr>
            <a:spLocks noGrp="1"/>
          </p:cNvSpPr>
          <p:nvPr>
            <p:ph sz="half" idx="2"/>
          </p:nvPr>
        </p:nvSpPr>
        <p:spPr/>
        <p:txBody>
          <a:bodyPr/>
          <a:lstStyle/>
          <a:p>
            <a:pPr algn="just"/>
            <a:endParaRPr lang="en-US" sz="2400">
              <a:latin typeface="Arial" panose="020B0604020202020204" pitchFamily="34" charset="0"/>
              <a:cs typeface="Arial" panose="020B0604020202020204" pitchFamily="34" charset="0"/>
            </a:endParaRPr>
          </a:p>
          <a:p>
            <a:pPr algn="just"/>
            <a:r>
              <a:rPr lang="en-US" sz="2400">
                <a:latin typeface="Arial" panose="020B0604020202020204" pitchFamily="34" charset="0"/>
                <a:cs typeface="Arial" panose="020B0604020202020204" pitchFamily="34" charset="0"/>
              </a:rPr>
              <a:t>Hoạt động cơ theo các hướng ngược nhau kiểm soát cơ học đóng mở hậu môn trực tràng.</a:t>
            </a:r>
          </a:p>
          <a:p>
            <a:pPr algn="just"/>
            <a:endParaRPr lang="en-US" sz="2400">
              <a:latin typeface="Arial" panose="020B0604020202020204" pitchFamily="34" charset="0"/>
              <a:cs typeface="Arial" panose="020B0604020202020204" pitchFamily="34" charset="0"/>
            </a:endParaRPr>
          </a:p>
          <a:p>
            <a:endParaRPr lang="en-US"/>
          </a:p>
        </p:txBody>
      </p:sp>
      <p:sp>
        <p:nvSpPr>
          <p:cNvPr id="5" name="Content Placeholder 4">
            <a:extLst>
              <a:ext uri="{FF2B5EF4-FFF2-40B4-BE49-F238E27FC236}">
                <a16:creationId xmlns:a16="http://schemas.microsoft.com/office/drawing/2014/main" id="{DC0317AF-1864-3E71-1D50-D317589D44B3}"/>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46FC9660-0DF6-FA1E-79CE-5CDF8A7812D5}"/>
              </a:ext>
            </a:extLst>
          </p:cNvPr>
          <p:cNvPicPr>
            <a:picLocks noChangeAspect="1"/>
          </p:cNvPicPr>
          <p:nvPr/>
        </p:nvPicPr>
        <p:blipFill>
          <a:blip r:embed="rId3"/>
          <a:stretch>
            <a:fillRect/>
          </a:stretch>
        </p:blipFill>
        <p:spPr>
          <a:xfrm>
            <a:off x="937260" y="1779308"/>
            <a:ext cx="5662228" cy="4124536"/>
          </a:xfrm>
          <a:prstGeom prst="rect">
            <a:avLst/>
          </a:prstGeom>
        </p:spPr>
      </p:pic>
    </p:spTree>
    <p:extLst>
      <p:ext uri="{BB962C8B-B14F-4D97-AF65-F5344CB8AC3E}">
        <p14:creationId xmlns:p14="http://schemas.microsoft.com/office/powerpoint/2010/main" val="1902184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39FD97-A0D7-2D50-652B-0F95D96902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986A7B-F0D6-861A-7765-BE45050BD123}"/>
              </a:ext>
            </a:extLst>
          </p:cNvPr>
          <p:cNvPicPr>
            <a:picLocks noGrp="1" noChangeAspect="1"/>
          </p:cNvPicPr>
          <p:nvPr>
            <p:ph sz="half" idx="1"/>
          </p:nvPr>
        </p:nvPicPr>
        <p:blipFill>
          <a:blip r:embed="rId2"/>
          <a:stretch>
            <a:fillRect/>
          </a:stretch>
        </p:blipFill>
        <p:spPr>
          <a:xfrm>
            <a:off x="287677" y="1850435"/>
            <a:ext cx="6984768" cy="4329196"/>
          </a:xfrm>
        </p:spPr>
      </p:pic>
      <p:sp>
        <p:nvSpPr>
          <p:cNvPr id="7" name="Content Placeholder 6">
            <a:extLst>
              <a:ext uri="{FF2B5EF4-FFF2-40B4-BE49-F238E27FC236}">
                <a16:creationId xmlns:a16="http://schemas.microsoft.com/office/drawing/2014/main" id="{DEE93BDC-E380-0707-B463-107438E0D6EB}"/>
              </a:ext>
            </a:extLst>
          </p:cNvPr>
          <p:cNvSpPr>
            <a:spLocks noGrp="1"/>
          </p:cNvSpPr>
          <p:nvPr>
            <p:ph sz="half" idx="2"/>
          </p:nvPr>
        </p:nvSpPr>
        <p:spPr>
          <a:xfrm>
            <a:off x="6696075" y="2126222"/>
            <a:ext cx="4808536" cy="3836428"/>
          </a:xfrm>
        </p:spPr>
        <p:txBody>
          <a:bodyPr>
            <a:normAutofit lnSpcReduction="10000"/>
          </a:bodyPr>
          <a:lstStyle/>
          <a:p>
            <a:pPr algn="just"/>
            <a:r>
              <a:rPr lang="en-US" sz="2400">
                <a:latin typeface="Arial" panose="020B0604020202020204" pitchFamily="34" charset="0"/>
                <a:cs typeface="Arial" panose="020B0604020202020204" pitchFamily="34" charset="0"/>
              </a:rPr>
              <a:t>PCM co dựa vào PUL làm vững thể đáy chậu và phần dưới ống hậu môn</a:t>
            </a:r>
          </a:p>
          <a:p>
            <a:pPr algn="just"/>
            <a:r>
              <a:rPr lang="en-US" sz="2400">
                <a:latin typeface="Arial" panose="020B0604020202020204" pitchFamily="34" charset="0"/>
                <a:cs typeface="Arial" panose="020B0604020202020204" pitchFamily="34" charset="0"/>
              </a:rPr>
              <a:t>Phần bên PCM đi phía sau trực tràng và tạo thành LP</a:t>
            </a:r>
          </a:p>
          <a:p>
            <a:pPr algn="just"/>
            <a:r>
              <a:rPr lang="en-US" sz="2400">
                <a:latin typeface="Arial" panose="020B0604020202020204" pitchFamily="34" charset="0"/>
                <a:cs typeface="Arial" panose="020B0604020202020204" pitchFamily="34" charset="0"/>
              </a:rPr>
              <a:t>LP bám vào thành sau trực tràng, co ra sau dựa vào PUL và làm căng USL do dây chằng này bám vào thành bên trực tràng</a:t>
            </a:r>
          </a:p>
        </p:txBody>
      </p:sp>
    </p:spTree>
    <p:extLst>
      <p:ext uri="{BB962C8B-B14F-4D97-AF65-F5344CB8AC3E}">
        <p14:creationId xmlns:p14="http://schemas.microsoft.com/office/powerpoint/2010/main" val="4193564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FC64-3778-91FE-E507-E1B20C787E7E}"/>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Mục tiêu chuyên đề</a:t>
            </a:r>
          </a:p>
        </p:txBody>
      </p:sp>
      <p:sp>
        <p:nvSpPr>
          <p:cNvPr id="3" name="Content Placeholder 2">
            <a:extLst>
              <a:ext uri="{FF2B5EF4-FFF2-40B4-BE49-F238E27FC236}">
                <a16:creationId xmlns:a16="http://schemas.microsoft.com/office/drawing/2014/main" id="{443565C1-3A95-567B-1AE7-98178AC93413}"/>
              </a:ext>
            </a:extLst>
          </p:cNvPr>
          <p:cNvSpPr>
            <a:spLocks noGrp="1"/>
          </p:cNvSpPr>
          <p:nvPr>
            <p:ph idx="1"/>
          </p:nvPr>
        </p:nvSpPr>
        <p:spPr>
          <a:xfrm>
            <a:off x="2589212" y="2133600"/>
            <a:ext cx="8915400" cy="4210050"/>
          </a:xfrm>
        </p:spPr>
        <p:txBody>
          <a:bodyPr>
            <a:normAutofit fontScale="62500" lnSpcReduction="20000"/>
          </a:bodyPr>
          <a:lstStyle/>
          <a:p>
            <a:pPr marL="0" indent="0">
              <a:buNone/>
            </a:pPr>
            <a:endParaRPr lang="en-US" sz="2000">
              <a:latin typeface="Arial" panose="020B0604020202020204" pitchFamily="34" charset="0"/>
              <a:cs typeface="Arial" panose="020B0604020202020204" pitchFamily="34" charset="0"/>
            </a:endParaRPr>
          </a:p>
          <a:p>
            <a:pPr algn="just"/>
            <a:r>
              <a:rPr lang="en-US" sz="3800">
                <a:latin typeface="Arial" panose="020B0604020202020204" pitchFamily="34" charset="0"/>
                <a:cs typeface="Arial" panose="020B0604020202020204" pitchFamily="34" charset="0"/>
              </a:rPr>
              <a:t>1. Hiểu và trình bày được thuyết nguyên vẹn của PE Papa Petros</a:t>
            </a:r>
          </a:p>
          <a:p>
            <a:pPr algn="just"/>
            <a:r>
              <a:rPr lang="en-US" sz="3800">
                <a:latin typeface="Arial" panose="020B0604020202020204" pitchFamily="34" charset="0"/>
                <a:cs typeface="Arial" panose="020B0604020202020204" pitchFamily="34" charset="0"/>
              </a:rPr>
              <a:t>2. Liệt kê được 5 dây chằng của hệ thống cấu trúc nâng đỡ theo thuyết nguyên vẹn</a:t>
            </a:r>
          </a:p>
          <a:p>
            <a:pPr algn="just"/>
            <a:r>
              <a:rPr lang="en-US" sz="3800">
                <a:latin typeface="Arial" panose="020B0604020202020204" pitchFamily="34" charset="0"/>
                <a:cs typeface="Arial" panose="020B0604020202020204" pitchFamily="34" charset="0"/>
              </a:rPr>
              <a:t>3. Liệt kê được 4 cơ tham gia trong kiểm soát chức năng của HMTT</a:t>
            </a:r>
          </a:p>
          <a:p>
            <a:pPr algn="just"/>
            <a:r>
              <a:rPr lang="en-US" sz="3800">
                <a:latin typeface="Arial" panose="020B0604020202020204" pitchFamily="34" charset="0"/>
                <a:cs typeface="Arial" panose="020B0604020202020204" pitchFamily="34" charset="0"/>
              </a:rPr>
              <a:t>3. Giải thích được sinh lý bệnh tổn thương cấu trúc nâng đỡ có thể ảnh hưởng đến chức năng các tạng</a:t>
            </a:r>
          </a:p>
          <a:p>
            <a:pPr algn="just"/>
            <a:r>
              <a:rPr lang="en-US" sz="3800">
                <a:latin typeface="Arial" panose="020B0604020202020204" pitchFamily="34" charset="0"/>
                <a:cs typeface="Arial" panose="020B0604020202020204" pitchFamily="34" charset="0"/>
              </a:rPr>
              <a:t>4. Hiểu được nguyên lý phẫu thuật chỉnh sửa hệ thống dây chằng treo (TFS) có thể điều trị được són phân, tống phân tắc nghẽn và đau chậu mạn tính </a:t>
            </a:r>
          </a:p>
          <a:p>
            <a:endParaRPr lang="en-US" sz="2000"/>
          </a:p>
        </p:txBody>
      </p:sp>
    </p:spTree>
    <p:extLst>
      <p:ext uri="{BB962C8B-B14F-4D97-AF65-F5344CB8AC3E}">
        <p14:creationId xmlns:p14="http://schemas.microsoft.com/office/powerpoint/2010/main" val="9371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39FD97-A0D7-2D50-652B-0F95D969025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986A7B-F0D6-861A-7765-BE45050BD123}"/>
              </a:ext>
            </a:extLst>
          </p:cNvPr>
          <p:cNvPicPr>
            <a:picLocks noGrp="1" noChangeAspect="1"/>
          </p:cNvPicPr>
          <p:nvPr>
            <p:ph sz="half" idx="1"/>
          </p:nvPr>
        </p:nvPicPr>
        <p:blipFill>
          <a:blip r:embed="rId2"/>
          <a:stretch>
            <a:fillRect/>
          </a:stretch>
        </p:blipFill>
        <p:spPr>
          <a:xfrm>
            <a:off x="545409" y="1905000"/>
            <a:ext cx="6503358" cy="4030816"/>
          </a:xfrm>
        </p:spPr>
      </p:pic>
      <p:sp>
        <p:nvSpPr>
          <p:cNvPr id="7" name="Content Placeholder 6">
            <a:extLst>
              <a:ext uri="{FF2B5EF4-FFF2-40B4-BE49-F238E27FC236}">
                <a16:creationId xmlns:a16="http://schemas.microsoft.com/office/drawing/2014/main" id="{DEE93BDC-E380-0707-B463-107438E0D6EB}"/>
              </a:ext>
            </a:extLst>
          </p:cNvPr>
          <p:cNvSpPr>
            <a:spLocks noGrp="1"/>
          </p:cNvSpPr>
          <p:nvPr>
            <p:ph sz="half" idx="2"/>
          </p:nvPr>
        </p:nvSpPr>
        <p:spPr/>
        <p:txBody>
          <a:bodyPr vert="horz" lIns="91440" tIns="45720" rIns="91440" bIns="45720" rtlCol="0" anchor="t">
            <a:normAutofit/>
          </a:bodyPr>
          <a:lstStyle/>
          <a:p>
            <a:pPr algn="just"/>
            <a:r>
              <a:rPr lang="en-US" sz="2400" dirty="0">
                <a:latin typeface="Arial"/>
                <a:cs typeface="Arial"/>
              </a:rPr>
              <a:t>LMA </a:t>
            </a:r>
            <a:r>
              <a:rPr lang="en-US" sz="2400" dirty="0" err="1">
                <a:latin typeface="Arial"/>
                <a:cs typeface="Arial"/>
              </a:rPr>
              <a:t>kết</a:t>
            </a:r>
            <a:r>
              <a:rPr lang="en-US" sz="2400" dirty="0">
                <a:latin typeface="Arial"/>
                <a:cs typeface="Arial"/>
              </a:rPr>
              <a:t> </a:t>
            </a:r>
            <a:r>
              <a:rPr lang="en-US" sz="2400" dirty="0" err="1">
                <a:latin typeface="Arial"/>
                <a:cs typeface="Arial"/>
              </a:rPr>
              <a:t>nối</a:t>
            </a:r>
            <a:r>
              <a:rPr lang="en-US" sz="2400" dirty="0">
                <a:latin typeface="Arial"/>
                <a:cs typeface="Arial"/>
              </a:rPr>
              <a:t> LP </a:t>
            </a:r>
            <a:r>
              <a:rPr lang="en-US" sz="2400" dirty="0" err="1">
                <a:latin typeface="Arial"/>
                <a:cs typeface="Arial"/>
              </a:rPr>
              <a:t>và</a:t>
            </a:r>
            <a:r>
              <a:rPr lang="en-US" sz="2400" dirty="0">
                <a:latin typeface="Arial"/>
                <a:cs typeface="Arial"/>
              </a:rPr>
              <a:t> EAS </a:t>
            </a:r>
            <a:endParaRPr lang="en-US" sz="2400">
              <a:latin typeface="Arial" panose="020B0604020202020204" pitchFamily="34" charset="0"/>
              <a:cs typeface="Arial" panose="020B0604020202020204" pitchFamily="34" charset="0"/>
            </a:endParaRPr>
          </a:p>
          <a:p>
            <a:pPr algn="just"/>
            <a:r>
              <a:rPr lang="en-US" sz="2400" dirty="0">
                <a:latin typeface="Arial"/>
                <a:cs typeface="Arial"/>
              </a:rPr>
              <a:t>LMA </a:t>
            </a:r>
            <a:r>
              <a:rPr lang="en-US" sz="2400">
                <a:latin typeface="Arial"/>
                <a:cs typeface="Arial"/>
              </a:rPr>
              <a:t>co bám </a:t>
            </a:r>
            <a:r>
              <a:rPr lang="en-US" sz="2400" dirty="0" err="1">
                <a:latin typeface="Arial"/>
                <a:cs typeface="Arial"/>
              </a:rPr>
              <a:t>vào</a:t>
            </a:r>
            <a:r>
              <a:rPr lang="en-US" sz="2400" dirty="0">
                <a:latin typeface="Arial"/>
                <a:cs typeface="Arial"/>
              </a:rPr>
              <a:t> USL </a:t>
            </a:r>
            <a:endParaRPr lang="en-US" sz="2400">
              <a:latin typeface="Arial" panose="020B0604020202020204" pitchFamily="34" charset="0"/>
              <a:cs typeface="Arial" panose="020B0604020202020204" pitchFamily="34" charset="0"/>
            </a:endParaRPr>
          </a:p>
          <a:p>
            <a:pPr algn="just"/>
            <a:r>
              <a:rPr lang="en-US" sz="2400" dirty="0">
                <a:latin typeface="Arial"/>
                <a:cs typeface="Arial"/>
              </a:rPr>
              <a:t>PRM bao </a:t>
            </a:r>
            <a:r>
              <a:rPr lang="en-US" sz="2400" dirty="0" err="1">
                <a:latin typeface="Arial"/>
                <a:cs typeface="Arial"/>
              </a:rPr>
              <a:t>quanh</a:t>
            </a:r>
            <a:r>
              <a:rPr lang="en-US" sz="2400" dirty="0">
                <a:latin typeface="Arial"/>
                <a:cs typeface="Arial"/>
              </a:rPr>
              <a:t> </a:t>
            </a:r>
            <a:r>
              <a:rPr lang="en-US" sz="2400" dirty="0" err="1">
                <a:latin typeface="Arial"/>
                <a:cs typeface="Arial"/>
              </a:rPr>
              <a:t>trực</a:t>
            </a:r>
            <a:r>
              <a:rPr lang="en-US" sz="2400" dirty="0">
                <a:latin typeface="Arial"/>
                <a:cs typeface="Arial"/>
              </a:rPr>
              <a:t> </a:t>
            </a:r>
            <a:r>
              <a:rPr lang="en-US" sz="2400" dirty="0" err="1">
                <a:latin typeface="Arial"/>
                <a:cs typeface="Arial"/>
              </a:rPr>
              <a:t>tràng</a:t>
            </a:r>
            <a:r>
              <a:rPr lang="en-US" sz="2400" dirty="0">
                <a:latin typeface="Arial"/>
                <a:cs typeface="Arial"/>
              </a:rPr>
              <a:t> </a:t>
            </a:r>
            <a:r>
              <a:rPr lang="en-US" sz="2400" dirty="0" err="1">
                <a:latin typeface="Arial"/>
                <a:cs typeface="Arial"/>
              </a:rPr>
              <a:t>và</a:t>
            </a:r>
            <a:r>
              <a:rPr lang="en-US" sz="2400" dirty="0">
                <a:latin typeface="Arial"/>
                <a:cs typeface="Arial"/>
              </a:rPr>
              <a:t> </a:t>
            </a:r>
            <a:r>
              <a:rPr lang="en-US" sz="2400" dirty="0" err="1">
                <a:latin typeface="Arial"/>
                <a:cs typeface="Arial"/>
              </a:rPr>
              <a:t>bám</a:t>
            </a:r>
            <a:r>
              <a:rPr lang="en-US" sz="2400" dirty="0">
                <a:latin typeface="Arial"/>
                <a:cs typeface="Arial"/>
              </a:rPr>
              <a:t> </a:t>
            </a:r>
            <a:r>
              <a:rPr lang="en-US" sz="2400" dirty="0" err="1">
                <a:latin typeface="Arial"/>
                <a:cs typeface="Arial"/>
              </a:rPr>
              <a:t>vào</a:t>
            </a:r>
            <a:r>
              <a:rPr lang="en-US" sz="2400" dirty="0">
                <a:latin typeface="Arial"/>
                <a:cs typeface="Arial"/>
              </a:rPr>
              <a:t> </a:t>
            </a:r>
            <a:r>
              <a:rPr lang="en-US" sz="2400" dirty="0" err="1">
                <a:latin typeface="Arial"/>
                <a:cs typeface="Arial"/>
              </a:rPr>
              <a:t>khớp</a:t>
            </a:r>
            <a:r>
              <a:rPr lang="en-US" sz="2400" dirty="0">
                <a:latin typeface="Arial"/>
                <a:cs typeface="Arial"/>
              </a:rPr>
              <a:t> mu</a:t>
            </a:r>
          </a:p>
          <a:p>
            <a:pPr algn="just"/>
            <a:r>
              <a:rPr lang="en-US" sz="2400" dirty="0">
                <a:latin typeface="Arial"/>
                <a:cs typeface="Arial"/>
              </a:rPr>
              <a:t>Do </a:t>
            </a:r>
            <a:r>
              <a:rPr lang="en-US" sz="2400" dirty="0" err="1">
                <a:latin typeface="Arial"/>
                <a:cs typeface="Arial"/>
              </a:rPr>
              <a:t>các</a:t>
            </a:r>
            <a:r>
              <a:rPr lang="en-US" sz="2400" dirty="0">
                <a:latin typeface="Arial"/>
                <a:cs typeface="Arial"/>
              </a:rPr>
              <a:t> </a:t>
            </a:r>
            <a:r>
              <a:rPr lang="en-US" sz="2400" dirty="0" err="1">
                <a:latin typeface="Arial"/>
                <a:cs typeface="Arial"/>
              </a:rPr>
              <a:t>cơ</a:t>
            </a:r>
            <a:r>
              <a:rPr lang="en-US" sz="2400" dirty="0">
                <a:latin typeface="Arial"/>
                <a:cs typeface="Arial"/>
              </a:rPr>
              <a:t> PCM, LP </a:t>
            </a:r>
            <a:r>
              <a:rPr lang="en-US" sz="2400" dirty="0" err="1">
                <a:latin typeface="Arial"/>
                <a:cs typeface="Arial"/>
              </a:rPr>
              <a:t>và</a:t>
            </a:r>
            <a:r>
              <a:rPr lang="en-US" sz="2400" dirty="0">
                <a:latin typeface="Arial"/>
                <a:cs typeface="Arial"/>
              </a:rPr>
              <a:t> LMA co </a:t>
            </a:r>
            <a:r>
              <a:rPr lang="en-US" sz="2400" dirty="0" err="1">
                <a:latin typeface="Arial"/>
                <a:cs typeface="Arial"/>
              </a:rPr>
              <a:t>dựa</a:t>
            </a:r>
            <a:r>
              <a:rPr lang="en-US" sz="2400" dirty="0">
                <a:latin typeface="Arial"/>
                <a:cs typeface="Arial"/>
              </a:rPr>
              <a:t> </a:t>
            </a:r>
            <a:r>
              <a:rPr lang="en-US" sz="2400" dirty="0" err="1">
                <a:latin typeface="Arial"/>
                <a:cs typeface="Arial"/>
              </a:rPr>
              <a:t>vào</a:t>
            </a:r>
            <a:r>
              <a:rPr lang="en-US" sz="2400" dirty="0">
                <a:latin typeface="Arial"/>
                <a:cs typeface="Arial"/>
              </a:rPr>
              <a:t> </a:t>
            </a:r>
            <a:r>
              <a:rPr lang="en-US" sz="2400" dirty="0" err="1">
                <a:latin typeface="Arial"/>
                <a:cs typeface="Arial"/>
              </a:rPr>
              <a:t>dây</a:t>
            </a:r>
            <a:r>
              <a:rPr lang="en-US" sz="2400" dirty="0">
                <a:latin typeface="Arial"/>
                <a:cs typeface="Arial"/>
              </a:rPr>
              <a:t> </a:t>
            </a:r>
            <a:r>
              <a:rPr lang="en-US" sz="2400" dirty="0" err="1">
                <a:latin typeface="Arial"/>
                <a:cs typeface="Arial"/>
              </a:rPr>
              <a:t>chằng</a:t>
            </a:r>
            <a:r>
              <a:rPr lang="en-US" sz="2400" dirty="0">
                <a:latin typeface="Arial"/>
                <a:cs typeface="Arial"/>
              </a:rPr>
              <a:t> </a:t>
            </a:r>
            <a:r>
              <a:rPr lang="en-US" sz="2400" dirty="0" err="1">
                <a:latin typeface="Arial"/>
                <a:cs typeface="Arial"/>
              </a:rPr>
              <a:t>nên</a:t>
            </a:r>
            <a:r>
              <a:rPr lang="en-US" sz="2400" dirty="0">
                <a:latin typeface="Arial"/>
                <a:cs typeface="Arial"/>
              </a:rPr>
              <a:t> </a:t>
            </a:r>
            <a:r>
              <a:rPr lang="en-US" sz="2400" dirty="0" err="1">
                <a:latin typeface="Arial"/>
                <a:cs typeface="Arial"/>
              </a:rPr>
              <a:t>các</a:t>
            </a:r>
            <a:r>
              <a:rPr lang="en-US" sz="2400" dirty="0">
                <a:latin typeface="Arial"/>
                <a:cs typeface="Arial"/>
              </a:rPr>
              <a:t> </a:t>
            </a:r>
            <a:r>
              <a:rPr lang="en-US" sz="2400" dirty="0" err="1">
                <a:latin typeface="Arial"/>
                <a:cs typeface="Arial"/>
              </a:rPr>
              <a:t>dây</a:t>
            </a:r>
            <a:r>
              <a:rPr lang="en-US" sz="2400" dirty="0">
                <a:latin typeface="Arial"/>
                <a:cs typeface="Arial"/>
              </a:rPr>
              <a:t> </a:t>
            </a:r>
            <a:r>
              <a:rPr lang="en-US" sz="2400" dirty="0" err="1">
                <a:latin typeface="Arial"/>
                <a:cs typeface="Arial"/>
              </a:rPr>
              <a:t>chằng</a:t>
            </a:r>
            <a:r>
              <a:rPr lang="en-US" sz="2400" dirty="0">
                <a:latin typeface="Arial"/>
                <a:cs typeface="Arial"/>
              </a:rPr>
              <a:t> </a:t>
            </a:r>
            <a:r>
              <a:rPr lang="en-US" sz="2400" dirty="0" err="1">
                <a:latin typeface="Arial"/>
                <a:cs typeface="Arial"/>
              </a:rPr>
              <a:t>nhão</a:t>
            </a:r>
            <a:r>
              <a:rPr lang="en-US" sz="2400" dirty="0">
                <a:latin typeface="Arial"/>
                <a:cs typeface="Arial"/>
              </a:rPr>
              <a:t> </a:t>
            </a:r>
            <a:r>
              <a:rPr lang="en-US" sz="2400" dirty="0" err="1">
                <a:latin typeface="Arial"/>
                <a:cs typeface="Arial"/>
              </a:rPr>
              <a:t>sẽ</a:t>
            </a:r>
            <a:r>
              <a:rPr lang="en-US" sz="2400" dirty="0">
                <a:latin typeface="Arial"/>
                <a:cs typeface="Arial"/>
              </a:rPr>
              <a:t> </a:t>
            </a:r>
            <a:r>
              <a:rPr lang="en-US" sz="2400" dirty="0" err="1">
                <a:latin typeface="Arial"/>
                <a:cs typeface="Arial"/>
              </a:rPr>
              <a:t>làm</a:t>
            </a:r>
            <a:r>
              <a:rPr lang="en-US" sz="2400" dirty="0">
                <a:latin typeface="Arial"/>
                <a:cs typeface="Arial"/>
              </a:rPr>
              <a:t> </a:t>
            </a:r>
            <a:r>
              <a:rPr lang="en-US" sz="2400" dirty="0" err="1">
                <a:latin typeface="Arial"/>
                <a:cs typeface="Arial"/>
              </a:rPr>
              <a:t>ảnh</a:t>
            </a:r>
            <a:r>
              <a:rPr lang="en-US" sz="2400" dirty="0">
                <a:latin typeface="Arial"/>
                <a:cs typeface="Arial"/>
              </a:rPr>
              <a:t> </a:t>
            </a:r>
            <a:r>
              <a:rPr lang="en-US" sz="2400" dirty="0" err="1">
                <a:latin typeface="Arial"/>
                <a:cs typeface="Arial"/>
              </a:rPr>
              <a:t>hưởng</a:t>
            </a:r>
            <a:r>
              <a:rPr lang="en-US" sz="2400" dirty="0">
                <a:latin typeface="Arial"/>
                <a:cs typeface="Arial"/>
              </a:rPr>
              <a:t> </a:t>
            </a:r>
            <a:r>
              <a:rPr lang="en-US" sz="2400" dirty="0" err="1">
                <a:latin typeface="Arial"/>
                <a:cs typeface="Arial"/>
              </a:rPr>
              <a:t>đến</a:t>
            </a:r>
            <a:r>
              <a:rPr lang="en-US" sz="2400" dirty="0">
                <a:latin typeface="Arial"/>
                <a:cs typeface="Arial"/>
              </a:rPr>
              <a:t> </a:t>
            </a:r>
            <a:r>
              <a:rPr lang="en-US" sz="2400" dirty="0" err="1">
                <a:latin typeface="Arial"/>
                <a:cs typeface="Arial"/>
              </a:rPr>
              <a:t>chức</a:t>
            </a:r>
            <a:r>
              <a:rPr lang="en-US" sz="2400" dirty="0">
                <a:latin typeface="Arial"/>
                <a:cs typeface="Arial"/>
              </a:rPr>
              <a:t> </a:t>
            </a:r>
            <a:r>
              <a:rPr lang="en-US" sz="2400" dirty="0" err="1">
                <a:latin typeface="Arial"/>
                <a:cs typeface="Arial"/>
              </a:rPr>
              <a:t>năng</a:t>
            </a:r>
            <a:r>
              <a:rPr lang="en-US" sz="2400" dirty="0">
                <a:latin typeface="Arial"/>
                <a:cs typeface="Arial"/>
              </a:rPr>
              <a:t> </a:t>
            </a:r>
            <a:r>
              <a:rPr lang="en-US" sz="2400" dirty="0" err="1">
                <a:latin typeface="Arial"/>
                <a:cs typeface="Arial"/>
              </a:rPr>
              <a:t>kiểm</a:t>
            </a:r>
            <a:r>
              <a:rPr lang="en-US" sz="2400" dirty="0">
                <a:latin typeface="Arial"/>
                <a:cs typeface="Arial"/>
              </a:rPr>
              <a:t> </a:t>
            </a:r>
            <a:r>
              <a:rPr lang="en-US" sz="2400" dirty="0" err="1">
                <a:latin typeface="Arial"/>
                <a:cs typeface="Arial"/>
              </a:rPr>
              <a:t>soát</a:t>
            </a:r>
            <a:r>
              <a:rPr lang="en-US" sz="2400" dirty="0">
                <a:latin typeface="Arial"/>
                <a:cs typeface="Arial"/>
              </a:rPr>
              <a:t> </a:t>
            </a:r>
            <a:r>
              <a:rPr lang="en-US" sz="2400" dirty="0" err="1">
                <a:latin typeface="Arial"/>
                <a:cs typeface="Arial"/>
              </a:rPr>
              <a:t>đại</a:t>
            </a:r>
            <a:r>
              <a:rPr lang="en-US" sz="2400" dirty="0">
                <a:latin typeface="Arial"/>
                <a:cs typeface="Arial"/>
              </a:rPr>
              <a:t> </a:t>
            </a:r>
            <a:r>
              <a:rPr lang="en-US" sz="2400" dirty="0" err="1">
                <a:latin typeface="Arial"/>
                <a:cs typeface="Arial"/>
              </a:rPr>
              <a:t>tiểu</a:t>
            </a:r>
            <a:r>
              <a:rPr lang="en-US" sz="2400" dirty="0">
                <a:latin typeface="Arial"/>
                <a:cs typeface="Arial"/>
              </a:rPr>
              <a:t> </a:t>
            </a:r>
            <a:r>
              <a:rPr lang="en-US" sz="2400" dirty="0" err="1">
                <a:latin typeface="Arial"/>
                <a:cs typeface="Arial"/>
              </a:rPr>
              <a:t>tiện</a:t>
            </a:r>
          </a:p>
        </p:txBody>
      </p:sp>
    </p:spTree>
    <p:extLst>
      <p:ext uri="{BB962C8B-B14F-4D97-AF65-F5344CB8AC3E}">
        <p14:creationId xmlns:p14="http://schemas.microsoft.com/office/powerpoint/2010/main" val="3577739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67B6-B438-DD7A-1379-B3565980F6C3}"/>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LỚP CƠ SÀN CHẬU PHÍA DƯỚI </a:t>
            </a:r>
            <a:endParaRPr lang="en-US" b="1"/>
          </a:p>
        </p:txBody>
      </p:sp>
      <p:pic>
        <p:nvPicPr>
          <p:cNvPr id="5" name="Content Placeholder 4">
            <a:extLst>
              <a:ext uri="{FF2B5EF4-FFF2-40B4-BE49-F238E27FC236}">
                <a16:creationId xmlns:a16="http://schemas.microsoft.com/office/drawing/2014/main" id="{6C29F015-E1D2-FC5C-B4F2-3F4D20F126C8}"/>
              </a:ext>
            </a:extLst>
          </p:cNvPr>
          <p:cNvPicPr>
            <a:picLocks noGrp="1" noChangeAspect="1"/>
          </p:cNvPicPr>
          <p:nvPr>
            <p:ph sz="half" idx="1"/>
          </p:nvPr>
        </p:nvPicPr>
        <p:blipFill>
          <a:blip r:embed="rId3"/>
          <a:stretch>
            <a:fillRect/>
          </a:stretch>
        </p:blipFill>
        <p:spPr>
          <a:xfrm>
            <a:off x="1370013" y="2512209"/>
            <a:ext cx="4313237" cy="3211532"/>
          </a:xfrm>
        </p:spPr>
      </p:pic>
      <p:sp>
        <p:nvSpPr>
          <p:cNvPr id="3" name="Content Placeholder 2">
            <a:extLst>
              <a:ext uri="{FF2B5EF4-FFF2-40B4-BE49-F238E27FC236}">
                <a16:creationId xmlns:a16="http://schemas.microsoft.com/office/drawing/2014/main" id="{58B6C7C1-3B60-F95C-0045-181EA0FFE012}"/>
              </a:ext>
            </a:extLst>
          </p:cNvPr>
          <p:cNvSpPr>
            <a:spLocks noGrp="1"/>
          </p:cNvSpPr>
          <p:nvPr>
            <p:ph sz="half" idx="2"/>
          </p:nvPr>
        </p:nvSpPr>
        <p:spPr>
          <a:xfrm>
            <a:off x="5852160" y="1657350"/>
            <a:ext cx="6103620" cy="4777740"/>
          </a:xfrm>
        </p:spPr>
        <p:txBody>
          <a:bodyPr>
            <a:normAutofit/>
          </a:bodyPr>
          <a:lstStyle/>
          <a:p>
            <a:pPr algn="just"/>
            <a:r>
              <a:rPr lang="en-US" sz="2400">
                <a:latin typeface="Arial" panose="020B0604020202020204" pitchFamily="34" charset="0"/>
                <a:cs typeface="Arial" panose="020B0604020202020204" pitchFamily="34" charset="0"/>
              </a:rPr>
              <a:t>Cơ ngồi hang và cơ hành hang bám vào thành bên của niệu đạo. </a:t>
            </a:r>
          </a:p>
          <a:p>
            <a:pPr algn="just"/>
            <a:r>
              <a:rPr lang="en-US" sz="2400">
                <a:latin typeface="Arial" panose="020B0604020202020204" pitchFamily="34" charset="0"/>
                <a:cs typeface="Arial" panose="020B0604020202020204" pitchFamily="34" charset="0"/>
              </a:rPr>
              <a:t>Cơ DTP thực tế là một cấu trúc dây chằng dày. </a:t>
            </a:r>
          </a:p>
          <a:p>
            <a:pPr algn="just"/>
            <a:r>
              <a:rPr lang="en-US" sz="2400">
                <a:latin typeface="Arial" panose="020B0604020202020204" pitchFamily="34" charset="0"/>
                <a:cs typeface="Arial" panose="020B0604020202020204" pitchFamily="34" charset="0"/>
              </a:rPr>
              <a:t>Cơ DTP làm vững thể đáy chậu, hậu môn, phần dưới âm đạo, cơ thắt ngoài hậu môn, và cơ hành hang. </a:t>
            </a:r>
          </a:p>
          <a:p>
            <a:pPr algn="just"/>
            <a:r>
              <a:rPr lang="en-US" sz="2400">
                <a:latin typeface="Arial" panose="020B0604020202020204" pitchFamily="34" charset="0"/>
                <a:cs typeface="Arial" panose="020B0604020202020204" pitchFamily="34" charset="0"/>
              </a:rPr>
              <a:t>Do đó cơ có tác động lên các bệnh của HMTT, như bệnh trĩ, sa niêm mạc hậu môn, và hội chứng đáy chậu sa. </a:t>
            </a:r>
          </a:p>
          <a:p>
            <a:endParaRPr lang="en-US"/>
          </a:p>
        </p:txBody>
      </p:sp>
    </p:spTree>
    <p:extLst>
      <p:ext uri="{BB962C8B-B14F-4D97-AF65-F5344CB8AC3E}">
        <p14:creationId xmlns:p14="http://schemas.microsoft.com/office/powerpoint/2010/main" val="368722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E509-4FB4-6EA7-D855-239EBF2DCE3C}"/>
              </a:ext>
            </a:extLst>
          </p:cNvPr>
          <p:cNvSpPr>
            <a:spLocks noGrp="1"/>
          </p:cNvSpPr>
          <p:nvPr>
            <p:ph type="title"/>
          </p:nvPr>
        </p:nvSpPr>
        <p:spPr/>
        <p:txBody>
          <a:bodyPr>
            <a:normAutofit/>
          </a:bodyPr>
          <a:lstStyle/>
          <a:p>
            <a:r>
              <a:rPr lang="en-US" sz="4000" b="1">
                <a:latin typeface="Arial" panose="020B0604020202020204" pitchFamily="34" charset="0"/>
                <a:cs typeface="Arial" panose="020B0604020202020204" pitchFamily="34" charset="0"/>
              </a:rPr>
              <a:t>ĐÓNG HẬU MÔN – TRỰC TRÀNG</a:t>
            </a:r>
          </a:p>
        </p:txBody>
      </p:sp>
      <p:sp>
        <p:nvSpPr>
          <p:cNvPr id="3" name="Content Placeholder 2">
            <a:extLst>
              <a:ext uri="{FF2B5EF4-FFF2-40B4-BE49-F238E27FC236}">
                <a16:creationId xmlns:a16="http://schemas.microsoft.com/office/drawing/2014/main" id="{BA410462-87AA-217A-EB9E-79BD6A57D677}"/>
              </a:ext>
            </a:extLst>
          </p:cNvPr>
          <p:cNvSpPr>
            <a:spLocks noGrp="1"/>
          </p:cNvSpPr>
          <p:nvPr>
            <p:ph sz="half" idx="1"/>
          </p:nvPr>
        </p:nvSpPr>
        <p:spPr>
          <a:xfrm>
            <a:off x="424389" y="2034540"/>
            <a:ext cx="5465970" cy="4181482"/>
          </a:xfrm>
        </p:spPr>
        <p:txBody>
          <a:bodyPr vert="horz" lIns="91440" tIns="45720" rIns="91440" bIns="45720" rtlCol="0" anchor="t">
            <a:normAutofit fontScale="92500" lnSpcReduction="10000"/>
          </a:bodyPr>
          <a:lstStyle/>
          <a:p>
            <a:pPr algn="just"/>
            <a:r>
              <a:rPr lang="en-US" sz="2600">
                <a:latin typeface="Arial"/>
                <a:cs typeface="Arial"/>
              </a:rPr>
              <a:t>Cơ </a:t>
            </a:r>
            <a:r>
              <a:rPr lang="en-US" sz="2600" dirty="0">
                <a:latin typeface="Arial"/>
                <a:cs typeface="Arial"/>
              </a:rPr>
              <a:t>mu </a:t>
            </a:r>
            <a:r>
              <a:rPr lang="en-US" sz="2600" err="1">
                <a:latin typeface="Arial"/>
                <a:cs typeface="Arial"/>
              </a:rPr>
              <a:t>cụt</a:t>
            </a:r>
            <a:r>
              <a:rPr lang="en-US" sz="2600">
                <a:latin typeface="Arial"/>
                <a:cs typeface="Arial"/>
              </a:rPr>
              <a:t> (PCM) co</a:t>
            </a:r>
            <a:r>
              <a:rPr lang="en-US" sz="2600" dirty="0">
                <a:latin typeface="Arial"/>
                <a:cs typeface="Arial"/>
              </a:rPr>
              <a:t> </a:t>
            </a:r>
            <a:r>
              <a:rPr lang="en-US" sz="2600" dirty="0" err="1">
                <a:latin typeface="Arial"/>
                <a:cs typeface="Arial"/>
              </a:rPr>
              <a:t>cố</a:t>
            </a:r>
            <a:r>
              <a:rPr lang="en-US" sz="2600" dirty="0">
                <a:latin typeface="Arial"/>
                <a:cs typeface="Arial"/>
              </a:rPr>
              <a:t> </a:t>
            </a:r>
            <a:r>
              <a:rPr lang="en-US" sz="2600" dirty="0" err="1">
                <a:latin typeface="Arial"/>
                <a:cs typeface="Arial"/>
              </a:rPr>
              <a:t>định</a:t>
            </a:r>
            <a:r>
              <a:rPr lang="en-US" sz="2600" dirty="0">
                <a:latin typeface="Arial"/>
                <a:cs typeface="Arial"/>
              </a:rPr>
              <a:t> </a:t>
            </a:r>
            <a:r>
              <a:rPr lang="en-US" sz="2600" dirty="0" err="1">
                <a:latin typeface="Arial"/>
                <a:cs typeface="Arial"/>
              </a:rPr>
              <a:t>thành</a:t>
            </a:r>
            <a:r>
              <a:rPr lang="en-US" sz="2600" dirty="0">
                <a:latin typeface="Arial"/>
                <a:cs typeface="Arial"/>
              </a:rPr>
              <a:t> </a:t>
            </a:r>
            <a:r>
              <a:rPr lang="en-US" sz="2600" dirty="0" err="1">
                <a:latin typeface="Arial"/>
                <a:cs typeface="Arial"/>
              </a:rPr>
              <a:t>trước</a:t>
            </a:r>
            <a:r>
              <a:rPr lang="en-US" sz="2600" dirty="0">
                <a:latin typeface="Arial"/>
                <a:cs typeface="Arial"/>
              </a:rPr>
              <a:t> </a:t>
            </a:r>
            <a:r>
              <a:rPr lang="en-US" sz="2600" dirty="0" err="1">
                <a:latin typeface="Arial"/>
                <a:cs typeface="Arial"/>
              </a:rPr>
              <a:t>hậu</a:t>
            </a:r>
            <a:r>
              <a:rPr lang="en-US" sz="2600" dirty="0">
                <a:latin typeface="Arial"/>
                <a:cs typeface="Arial"/>
              </a:rPr>
              <a:t> </a:t>
            </a:r>
            <a:r>
              <a:rPr lang="en-US" sz="2600" dirty="0" err="1">
                <a:latin typeface="Arial"/>
                <a:cs typeface="Arial"/>
              </a:rPr>
              <a:t>môn</a:t>
            </a:r>
            <a:r>
              <a:rPr lang="en-US"/>
              <a:t>.</a:t>
            </a:r>
          </a:p>
          <a:p>
            <a:pPr algn="just"/>
            <a:r>
              <a:rPr lang="en-US" sz="2400">
                <a:latin typeface="Arial" panose="020B0604020202020204" pitchFamily="34" charset="0"/>
                <a:cs typeface="Arial" panose="020B0604020202020204" pitchFamily="34" charset="0"/>
              </a:rPr>
              <a:t>PRM co làm cố định chỗ nối hậu môn trực tràng. </a:t>
            </a:r>
          </a:p>
          <a:p>
            <a:pPr algn="just"/>
            <a:r>
              <a:rPr lang="en-US" sz="2400">
                <a:latin typeface="Arial" panose="020B0604020202020204" pitchFamily="34" charset="0"/>
                <a:cs typeface="Arial" panose="020B0604020202020204" pitchFamily="34" charset="0"/>
              </a:rPr>
              <a:t>LP co ra phía sau dựa vào PUL. </a:t>
            </a:r>
          </a:p>
          <a:p>
            <a:pPr algn="just"/>
            <a:r>
              <a:rPr lang="en-US" sz="2400">
                <a:latin typeface="Arial" panose="020B0604020202020204" pitchFamily="34" charset="0"/>
                <a:cs typeface="Arial" panose="020B0604020202020204" pitchFamily="34" charset="0"/>
              </a:rPr>
              <a:t>LMA co xuống dưới dựa vào dây chằng USL. </a:t>
            </a:r>
          </a:p>
          <a:p>
            <a:pPr algn="just"/>
            <a:r>
              <a:rPr lang="en-US" sz="2400">
                <a:latin typeface="Arial" panose="020B0604020202020204" pitchFamily="34" charset="0"/>
                <a:cs typeface="Arial" panose="020B0604020202020204" pitchFamily="34" charset="0"/>
              </a:rPr>
              <a:t>LP/LMA căng trực tràng ra sau/xuống dưới xoay quanh cơ PRM đang co để đóng kín trực tràng. Gốc hậu môn trực tràng giảm và trực tràng mở. </a:t>
            </a:r>
          </a:p>
          <a:p>
            <a:endParaRPr lang="en-US"/>
          </a:p>
        </p:txBody>
      </p:sp>
      <p:pic>
        <p:nvPicPr>
          <p:cNvPr id="5" name="Content Placeholder 4">
            <a:extLst>
              <a:ext uri="{FF2B5EF4-FFF2-40B4-BE49-F238E27FC236}">
                <a16:creationId xmlns:a16="http://schemas.microsoft.com/office/drawing/2014/main" id="{8986FAF9-133F-E97B-F9E5-E5C71E26A1FA}"/>
              </a:ext>
            </a:extLst>
          </p:cNvPr>
          <p:cNvPicPr>
            <a:picLocks noGrp="1" noChangeAspect="1"/>
          </p:cNvPicPr>
          <p:nvPr>
            <p:ph sz="half" idx="2"/>
          </p:nvPr>
        </p:nvPicPr>
        <p:blipFill>
          <a:blip r:embed="rId2"/>
          <a:stretch>
            <a:fillRect/>
          </a:stretch>
        </p:blipFill>
        <p:spPr>
          <a:xfrm>
            <a:off x="6096000" y="2115295"/>
            <a:ext cx="5284569" cy="4019972"/>
          </a:xfrm>
          <a:prstGeom prst="rect">
            <a:avLst/>
          </a:prstGeom>
        </p:spPr>
      </p:pic>
    </p:spTree>
    <p:extLst>
      <p:ext uri="{BB962C8B-B14F-4D97-AF65-F5344CB8AC3E}">
        <p14:creationId xmlns:p14="http://schemas.microsoft.com/office/powerpoint/2010/main" val="4149773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3432-10CD-FB06-7D27-148C5F810319}"/>
              </a:ext>
            </a:extLst>
          </p:cNvPr>
          <p:cNvSpPr>
            <a:spLocks noGrp="1"/>
          </p:cNvSpPr>
          <p:nvPr>
            <p:ph type="title"/>
          </p:nvPr>
        </p:nvSpPr>
        <p:spPr/>
        <p:txBody>
          <a:bodyPr>
            <a:normAutofit/>
          </a:bodyPr>
          <a:lstStyle/>
          <a:p>
            <a:r>
              <a:rPr lang="en-US" sz="4000" b="1">
                <a:latin typeface="Arial" panose="020B0604020202020204" pitchFamily="34" charset="0"/>
                <a:cs typeface="Arial" panose="020B0604020202020204" pitchFamily="34" charset="0"/>
              </a:rPr>
              <a:t>ĐÓNG HMTT KHI RẶN</a:t>
            </a:r>
          </a:p>
        </p:txBody>
      </p:sp>
      <p:sp>
        <p:nvSpPr>
          <p:cNvPr id="3" name="Content Placeholder 2">
            <a:extLst>
              <a:ext uri="{FF2B5EF4-FFF2-40B4-BE49-F238E27FC236}">
                <a16:creationId xmlns:a16="http://schemas.microsoft.com/office/drawing/2014/main" id="{694A716D-F136-CB53-CE3F-727770707EDB}"/>
              </a:ext>
            </a:extLst>
          </p:cNvPr>
          <p:cNvSpPr>
            <a:spLocks noGrp="1"/>
          </p:cNvSpPr>
          <p:nvPr>
            <p:ph idx="1"/>
          </p:nvPr>
        </p:nvSpPr>
        <p:spPr/>
        <p:txBody>
          <a:bodyPr/>
          <a:lstStyle/>
          <a:p>
            <a:endParaRPr lang="en-US"/>
          </a:p>
          <a:p>
            <a:endParaRPr lang="en-US"/>
          </a:p>
          <a:p>
            <a:endParaRPr lang="en-US"/>
          </a:p>
          <a:p>
            <a:endParaRPr lang="en-US"/>
          </a:p>
          <a:p>
            <a:endParaRPr lang="en-US"/>
          </a:p>
        </p:txBody>
      </p:sp>
      <p:pic>
        <p:nvPicPr>
          <p:cNvPr id="5" name="Picture 4">
            <a:extLst>
              <a:ext uri="{FF2B5EF4-FFF2-40B4-BE49-F238E27FC236}">
                <a16:creationId xmlns:a16="http://schemas.microsoft.com/office/drawing/2014/main" id="{6C2F685A-8E21-B89B-77B9-9B0A46E38A3E}"/>
              </a:ext>
            </a:extLst>
          </p:cNvPr>
          <p:cNvPicPr>
            <a:picLocks noChangeAspect="1"/>
          </p:cNvPicPr>
          <p:nvPr/>
        </p:nvPicPr>
        <p:blipFill>
          <a:blip r:embed="rId3"/>
          <a:stretch>
            <a:fillRect/>
          </a:stretch>
        </p:blipFill>
        <p:spPr>
          <a:xfrm>
            <a:off x="1939637" y="2382982"/>
            <a:ext cx="4474084" cy="3850908"/>
          </a:xfrm>
          <a:prstGeom prst="rect">
            <a:avLst/>
          </a:prstGeom>
        </p:spPr>
      </p:pic>
      <p:pic>
        <p:nvPicPr>
          <p:cNvPr id="7" name="Picture 6">
            <a:extLst>
              <a:ext uri="{FF2B5EF4-FFF2-40B4-BE49-F238E27FC236}">
                <a16:creationId xmlns:a16="http://schemas.microsoft.com/office/drawing/2014/main" id="{72B532C1-823F-015D-94C5-F2A726F6BDB0}"/>
              </a:ext>
            </a:extLst>
          </p:cNvPr>
          <p:cNvPicPr>
            <a:picLocks noChangeAspect="1"/>
          </p:cNvPicPr>
          <p:nvPr/>
        </p:nvPicPr>
        <p:blipFill>
          <a:blip r:embed="rId4"/>
          <a:stretch>
            <a:fillRect/>
          </a:stretch>
        </p:blipFill>
        <p:spPr>
          <a:xfrm>
            <a:off x="6816436" y="2424219"/>
            <a:ext cx="4688176" cy="3809671"/>
          </a:xfrm>
          <a:prstGeom prst="rect">
            <a:avLst/>
          </a:prstGeom>
        </p:spPr>
      </p:pic>
    </p:spTree>
    <p:extLst>
      <p:ext uri="{BB962C8B-B14F-4D97-AF65-F5344CB8AC3E}">
        <p14:creationId xmlns:p14="http://schemas.microsoft.com/office/powerpoint/2010/main" val="3591915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78E4-A85F-20F0-F360-124D637901AF}"/>
              </a:ext>
            </a:extLst>
          </p:cNvPr>
          <p:cNvSpPr>
            <a:spLocks noGrp="1"/>
          </p:cNvSpPr>
          <p:nvPr>
            <p:ph type="title"/>
          </p:nvPr>
        </p:nvSpPr>
        <p:spPr/>
        <p:txBody>
          <a:bodyPr>
            <a:normAutofit/>
          </a:bodyPr>
          <a:lstStyle/>
          <a:p>
            <a:r>
              <a:rPr lang="en-US" sz="4000" b="1">
                <a:latin typeface="Arial" panose="020B0604020202020204" pitchFamily="34" charset="0"/>
                <a:cs typeface="Arial" panose="020B0604020202020204" pitchFamily="34" charset="0"/>
              </a:rPr>
              <a:t>TỐNG XUẤT PHÂN</a:t>
            </a:r>
          </a:p>
        </p:txBody>
      </p:sp>
      <p:sp>
        <p:nvSpPr>
          <p:cNvPr id="3" name="Content Placeholder 2">
            <a:extLst>
              <a:ext uri="{FF2B5EF4-FFF2-40B4-BE49-F238E27FC236}">
                <a16:creationId xmlns:a16="http://schemas.microsoft.com/office/drawing/2014/main" id="{214C8071-0C2E-AB8B-D6AE-C32A7473C832}"/>
              </a:ext>
            </a:extLst>
          </p:cNvPr>
          <p:cNvSpPr>
            <a:spLocks noGrp="1"/>
          </p:cNvSpPr>
          <p:nvPr>
            <p:ph sz="half" idx="1"/>
          </p:nvPr>
        </p:nvSpPr>
        <p:spPr>
          <a:xfrm>
            <a:off x="1051560" y="1905000"/>
            <a:ext cx="5851516" cy="4006222"/>
          </a:xfrm>
        </p:spPr>
        <p:txBody>
          <a:bodyPr>
            <a:noAutofit/>
          </a:bodyPr>
          <a:lstStyle/>
          <a:p>
            <a:pPr algn="just"/>
            <a:r>
              <a:rPr lang="en-US" sz="2800">
                <a:latin typeface="Arial" panose="020B0604020202020204" pitchFamily="34" charset="0"/>
                <a:cs typeface="Arial" panose="020B0604020202020204" pitchFamily="34" charset="0"/>
              </a:rPr>
              <a:t>Khi phản xạ tống phân được hoạt hóa, PRM giãn. </a:t>
            </a:r>
          </a:p>
          <a:p>
            <a:pPr algn="just"/>
            <a:r>
              <a:rPr lang="en-US" sz="2800">
                <a:latin typeface="Arial" panose="020B0604020202020204" pitchFamily="34" charset="0"/>
                <a:cs typeface="Arial" panose="020B0604020202020204" pitchFamily="34" charset="0"/>
              </a:rPr>
              <a:t>LP/LMA căng làm mở thành sau của trực tràng</a:t>
            </a:r>
          </a:p>
        </p:txBody>
      </p:sp>
      <p:pic>
        <p:nvPicPr>
          <p:cNvPr id="5" name="Content Placeholder 4">
            <a:extLst>
              <a:ext uri="{FF2B5EF4-FFF2-40B4-BE49-F238E27FC236}">
                <a16:creationId xmlns:a16="http://schemas.microsoft.com/office/drawing/2014/main" id="{30962CB7-1B85-B2BD-76DF-DFAB703917F2}"/>
              </a:ext>
            </a:extLst>
          </p:cNvPr>
          <p:cNvPicPr>
            <a:picLocks noGrp="1" noChangeAspect="1"/>
          </p:cNvPicPr>
          <p:nvPr>
            <p:ph sz="half" idx="2"/>
          </p:nvPr>
        </p:nvPicPr>
        <p:blipFill>
          <a:blip r:embed="rId2"/>
          <a:stretch>
            <a:fillRect/>
          </a:stretch>
        </p:blipFill>
        <p:spPr>
          <a:xfrm>
            <a:off x="7192871" y="2371773"/>
            <a:ext cx="4310246" cy="3286029"/>
          </a:xfrm>
          <a:prstGeom prst="rect">
            <a:avLst/>
          </a:prstGeom>
        </p:spPr>
      </p:pic>
    </p:spTree>
    <p:extLst>
      <p:ext uri="{BB962C8B-B14F-4D97-AF65-F5344CB8AC3E}">
        <p14:creationId xmlns:p14="http://schemas.microsoft.com/office/powerpoint/2010/main" val="1863018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2A0A-017C-B0EE-DF18-17D1CBFF70E1}"/>
              </a:ext>
            </a:extLst>
          </p:cNvPr>
          <p:cNvSpPr>
            <a:spLocks noGrp="1"/>
          </p:cNvSpPr>
          <p:nvPr>
            <p:ph type="title"/>
          </p:nvPr>
        </p:nvSpPr>
        <p:spPr/>
        <p:txBody>
          <a:bodyPr/>
          <a:lstStyle/>
          <a:p>
            <a:r>
              <a:rPr lang="en-US" sz="3600" b="1">
                <a:latin typeface="Arial" panose="020B0604020202020204" pitchFamily="34" charset="0"/>
                <a:cs typeface="Arial" panose="020B0604020202020204" pitchFamily="34" charset="0"/>
              </a:rPr>
              <a:t>TỐNG XUẤT PHÂN</a:t>
            </a:r>
            <a:endParaRPr lang="en-US"/>
          </a:p>
        </p:txBody>
      </p:sp>
      <p:pic>
        <p:nvPicPr>
          <p:cNvPr id="7" name="Content Placeholder 6">
            <a:extLst>
              <a:ext uri="{FF2B5EF4-FFF2-40B4-BE49-F238E27FC236}">
                <a16:creationId xmlns:a16="http://schemas.microsoft.com/office/drawing/2014/main" id="{13F6249E-E1BD-9E84-380D-7C151192BEC0}"/>
              </a:ext>
            </a:extLst>
          </p:cNvPr>
          <p:cNvPicPr>
            <a:picLocks noGrp="1" noChangeAspect="1"/>
          </p:cNvPicPr>
          <p:nvPr>
            <p:ph idx="1"/>
          </p:nvPr>
        </p:nvPicPr>
        <p:blipFill>
          <a:blip r:embed="rId3"/>
          <a:stretch>
            <a:fillRect/>
          </a:stretch>
        </p:blipFill>
        <p:spPr>
          <a:xfrm>
            <a:off x="6362514" y="1799653"/>
            <a:ext cx="5227506" cy="3901550"/>
          </a:xfrm>
        </p:spPr>
      </p:pic>
      <p:pic>
        <p:nvPicPr>
          <p:cNvPr id="5" name="Picture 4">
            <a:extLst>
              <a:ext uri="{FF2B5EF4-FFF2-40B4-BE49-F238E27FC236}">
                <a16:creationId xmlns:a16="http://schemas.microsoft.com/office/drawing/2014/main" id="{BB2F9463-253D-6980-17BA-0171D55155CD}"/>
              </a:ext>
            </a:extLst>
          </p:cNvPr>
          <p:cNvPicPr>
            <a:picLocks noChangeAspect="1"/>
          </p:cNvPicPr>
          <p:nvPr/>
        </p:nvPicPr>
        <p:blipFill>
          <a:blip r:embed="rId4"/>
          <a:stretch>
            <a:fillRect/>
          </a:stretch>
        </p:blipFill>
        <p:spPr>
          <a:xfrm>
            <a:off x="777240" y="1791980"/>
            <a:ext cx="5318760" cy="3993941"/>
          </a:xfrm>
          <a:prstGeom prst="rect">
            <a:avLst/>
          </a:prstGeom>
        </p:spPr>
      </p:pic>
    </p:spTree>
    <p:extLst>
      <p:ext uri="{BB962C8B-B14F-4D97-AF65-F5344CB8AC3E}">
        <p14:creationId xmlns:p14="http://schemas.microsoft.com/office/powerpoint/2010/main" val="1522661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B20B-A3F7-B41E-A288-689A318649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2F3B19-CB33-8532-4FE0-84897FE72E79}"/>
              </a:ext>
            </a:extLst>
          </p:cNvPr>
          <p:cNvSpPr>
            <a:spLocks noGrp="1"/>
          </p:cNvSpPr>
          <p:nvPr>
            <p:ph idx="1"/>
          </p:nvPr>
        </p:nvSpPr>
        <p:spPr/>
        <p:txBody>
          <a:bodyPr>
            <a:normAutofit/>
          </a:bodyPr>
          <a:lstStyle/>
          <a:p>
            <a:pPr algn="just"/>
            <a:r>
              <a:rPr lang="en-US" sz="2400">
                <a:latin typeface="Arial" panose="020B0604020202020204" pitchFamily="34" charset="0"/>
                <a:cs typeface="Arial" panose="020B0604020202020204" pitchFamily="34" charset="0"/>
              </a:rPr>
              <a:t>USL lỏng lẻo, tất cả chức năng đóng, tống xuất, và kiểm soát phản xạ tống phân có thể bị suy yếu gây són phân và tống phân tắc nghẽn và són phân khi đi cầu gấp. </a:t>
            </a:r>
          </a:p>
          <a:p>
            <a:pPr algn="just"/>
            <a:r>
              <a:rPr lang="en-US" sz="2400">
                <a:latin typeface="Arial" panose="020B0604020202020204" pitchFamily="34" charset="0"/>
                <a:cs typeface="Arial" panose="020B0604020202020204" pitchFamily="34" charset="0"/>
              </a:rPr>
              <a:t>Do LP cũng kéo dựa vào PUL ra trước, khi PUL giãn có thể gây FI (són phân). Trong trường hợp này, FI kết hợp với són tiểu ghi gắng sức (USI).  </a:t>
            </a:r>
          </a:p>
          <a:p>
            <a:pPr algn="just"/>
            <a:r>
              <a:rPr lang="en-US" sz="2400">
                <a:latin typeface="Arial" panose="020B0604020202020204" pitchFamily="34" charset="0"/>
                <a:cs typeface="Arial" panose="020B0604020202020204" pitchFamily="34" charset="0"/>
              </a:rPr>
              <a:t>Có &gt; 90% có USI và FI cải thiện khi đặt dãi mesh niệu đạo giữa. </a:t>
            </a:r>
          </a:p>
        </p:txBody>
      </p:sp>
    </p:spTree>
    <p:extLst>
      <p:ext uri="{BB962C8B-B14F-4D97-AF65-F5344CB8AC3E}">
        <p14:creationId xmlns:p14="http://schemas.microsoft.com/office/powerpoint/2010/main" val="3679482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1F25-76FE-63B0-220B-A359796490C8}"/>
              </a:ext>
            </a:extLst>
          </p:cNvPr>
          <p:cNvSpPr>
            <a:spLocks noGrp="1"/>
          </p:cNvSpPr>
          <p:nvPr>
            <p:ph type="title"/>
          </p:nvPr>
        </p:nvSpPr>
        <p:spPr/>
        <p:txBody>
          <a:bodyPr>
            <a:normAutofit/>
          </a:bodyPr>
          <a:lstStyle/>
          <a:p>
            <a:r>
              <a:rPr lang="en-US" b="1">
                <a:latin typeface="Arial" panose="020B0604020202020204" pitchFamily="34" charset="0"/>
                <a:cs typeface="Arial" panose="020B0604020202020204" pitchFamily="34" charset="0"/>
              </a:rPr>
              <a:t>KIỂM SOÁT THẦN KINH DO PHẢN XẠ</a:t>
            </a:r>
          </a:p>
        </p:txBody>
      </p:sp>
      <p:sp>
        <p:nvSpPr>
          <p:cNvPr id="3" name="Content Placeholder 2">
            <a:extLst>
              <a:ext uri="{FF2B5EF4-FFF2-40B4-BE49-F238E27FC236}">
                <a16:creationId xmlns:a16="http://schemas.microsoft.com/office/drawing/2014/main" id="{332970EB-0975-00E4-B869-A67E7F55FF2C}"/>
              </a:ext>
            </a:extLst>
          </p:cNvPr>
          <p:cNvSpPr>
            <a:spLocks noGrp="1"/>
          </p:cNvSpPr>
          <p:nvPr>
            <p:ph sz="half" idx="1"/>
          </p:nvPr>
        </p:nvSpPr>
        <p:spPr>
          <a:xfrm>
            <a:off x="1400492" y="2125977"/>
            <a:ext cx="4313864" cy="3777622"/>
          </a:xfrm>
        </p:spPr>
        <p:txBody>
          <a:bodyPr/>
          <a:lstStyle/>
          <a:p>
            <a:r>
              <a:rPr lang="en-US" sz="2400">
                <a:latin typeface="Arial" panose="020B0604020202020204" pitchFamily="34" charset="0"/>
                <a:cs typeface="Arial" panose="020B0604020202020204" pitchFamily="34" charset="0"/>
              </a:rPr>
              <a:t>Cơ chế tương tự cho kiểm soát ruột và tống xuất của ruột. </a:t>
            </a:r>
          </a:p>
          <a:p>
            <a:r>
              <a:rPr lang="en-US" sz="2400">
                <a:latin typeface="Arial" panose="020B0604020202020204" pitchFamily="34" charset="0"/>
                <a:cs typeface="Arial" panose="020B0604020202020204" pitchFamily="34" charset="0"/>
              </a:rPr>
              <a:t>Cả bàng quang và ruột được kiểm soát bằng các phản xạ  vỏ não, phản xạ đóng để tự chủ và phản xạ đi tiểu và tống phân khi tống xuất. </a:t>
            </a:r>
          </a:p>
          <a:p>
            <a:endParaRPr lang="en-US"/>
          </a:p>
        </p:txBody>
      </p:sp>
      <p:pic>
        <p:nvPicPr>
          <p:cNvPr id="5" name="Content Placeholder 4">
            <a:extLst>
              <a:ext uri="{FF2B5EF4-FFF2-40B4-BE49-F238E27FC236}">
                <a16:creationId xmlns:a16="http://schemas.microsoft.com/office/drawing/2014/main" id="{8CCD33F3-32A6-CB2E-6702-FE939BCFBAAB}"/>
              </a:ext>
            </a:extLst>
          </p:cNvPr>
          <p:cNvPicPr>
            <a:picLocks noGrp="1" noChangeAspect="1"/>
          </p:cNvPicPr>
          <p:nvPr>
            <p:ph sz="half" idx="2"/>
          </p:nvPr>
        </p:nvPicPr>
        <p:blipFill>
          <a:blip r:embed="rId3"/>
          <a:stretch>
            <a:fillRect/>
          </a:stretch>
        </p:blipFill>
        <p:spPr>
          <a:xfrm>
            <a:off x="6332218" y="1731018"/>
            <a:ext cx="5172393" cy="4328602"/>
          </a:xfrm>
          <a:prstGeom prst="rect">
            <a:avLst/>
          </a:prstGeom>
        </p:spPr>
      </p:pic>
    </p:spTree>
    <p:extLst>
      <p:ext uri="{BB962C8B-B14F-4D97-AF65-F5344CB8AC3E}">
        <p14:creationId xmlns:p14="http://schemas.microsoft.com/office/powerpoint/2010/main" val="2229167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5ED8-2B0E-50B1-B865-BC9A3AF859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FA03ED-E0A4-4330-7507-1DD473F367BF}"/>
              </a:ext>
            </a:extLst>
          </p:cNvPr>
          <p:cNvSpPr>
            <a:spLocks noGrp="1"/>
          </p:cNvSpPr>
          <p:nvPr>
            <p:ph idx="1"/>
          </p:nvPr>
        </p:nvSpPr>
        <p:spPr/>
        <p:txBody>
          <a:bodyPr>
            <a:normAutofit/>
          </a:bodyPr>
          <a:lstStyle/>
          <a:p>
            <a:pPr algn="just"/>
            <a:r>
              <a:rPr lang="en-US" sz="2800">
                <a:latin typeface="Arial" panose="020B0604020202020204" pitchFamily="34" charset="0"/>
                <a:cs typeface="Arial" panose="020B0604020202020204" pitchFamily="34" charset="0"/>
              </a:rPr>
              <a:t>Trong HMTT đầu thần kinh cảm giác từ đám rối thần kinh nằm dưới niêm mạc, hoạt động như các thụ cảm cơ học. </a:t>
            </a:r>
          </a:p>
          <a:p>
            <a:pPr algn="just"/>
            <a:r>
              <a:rPr lang="en-US" sz="2800">
                <a:latin typeface="Arial" panose="020B0604020202020204" pitchFamily="34" charset="0"/>
                <a:cs typeface="Arial" panose="020B0604020202020204" pitchFamily="34" charset="0"/>
              </a:rPr>
              <a:t>Các thụ cảm thể kiểm soát hoạt động của thần kinh hướng tâm do đó khi viêm tHMTT có thể gây són phân khi đi cầu gấp. </a:t>
            </a:r>
          </a:p>
          <a:p>
            <a:endParaRPr lang="en-US"/>
          </a:p>
        </p:txBody>
      </p:sp>
    </p:spTree>
    <p:extLst>
      <p:ext uri="{BB962C8B-B14F-4D97-AF65-F5344CB8AC3E}">
        <p14:creationId xmlns:p14="http://schemas.microsoft.com/office/powerpoint/2010/main" val="4124325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BE5B46-9A88-5A62-3116-18D11B3F7344}"/>
              </a:ext>
            </a:extLst>
          </p:cNvPr>
          <p:cNvSpPr>
            <a:spLocks noGrp="1"/>
          </p:cNvSpPr>
          <p:nvPr>
            <p:ph type="title"/>
          </p:nvPr>
        </p:nvSpPr>
        <p:spPr/>
        <p:txBody>
          <a:bodyPr>
            <a:normAutofit fontScale="90000"/>
          </a:bodyPr>
          <a:lstStyle/>
          <a:p>
            <a:r>
              <a:rPr lang="en-US" sz="4000" b="1">
                <a:latin typeface="Arial" panose="020B0604020202020204" pitchFamily="34" charset="0"/>
                <a:cs typeface="Arial" panose="020B0604020202020204" pitchFamily="34" charset="0"/>
              </a:rPr>
              <a:t>CƠ CHẾ PHẢN HỒI THẦN KINH NGOẠI VI CÂN BẰNG CHỨC NĂNG CƠ</a:t>
            </a:r>
            <a:br>
              <a:rPr lang="en-US"/>
            </a:br>
            <a:endParaRPr lang="en-US"/>
          </a:p>
        </p:txBody>
      </p:sp>
      <p:sp>
        <p:nvSpPr>
          <p:cNvPr id="7" name="Content Placeholder 6">
            <a:extLst>
              <a:ext uri="{FF2B5EF4-FFF2-40B4-BE49-F238E27FC236}">
                <a16:creationId xmlns:a16="http://schemas.microsoft.com/office/drawing/2014/main" id="{FEFAC2C9-541C-2EBB-04F6-93CEDBFF6793}"/>
              </a:ext>
            </a:extLst>
          </p:cNvPr>
          <p:cNvSpPr>
            <a:spLocks noGrp="1"/>
          </p:cNvSpPr>
          <p:nvPr>
            <p:ph sz="half" idx="1"/>
          </p:nvPr>
        </p:nvSpPr>
        <p:spPr/>
        <p:txBody>
          <a:bodyPr>
            <a:normAutofit fontScale="92500" lnSpcReduction="10000"/>
          </a:bodyPr>
          <a:lstStyle/>
          <a:p>
            <a:endParaRPr lang="en-US"/>
          </a:p>
        </p:txBody>
      </p:sp>
      <p:pic>
        <p:nvPicPr>
          <p:cNvPr id="5" name="Picture 4">
            <a:extLst>
              <a:ext uri="{FF2B5EF4-FFF2-40B4-BE49-F238E27FC236}">
                <a16:creationId xmlns:a16="http://schemas.microsoft.com/office/drawing/2014/main" id="{B47E2952-284C-C0D7-BF57-BBCEE4E14F3B}"/>
              </a:ext>
            </a:extLst>
          </p:cNvPr>
          <p:cNvPicPr>
            <a:picLocks noChangeAspect="1"/>
          </p:cNvPicPr>
          <p:nvPr/>
        </p:nvPicPr>
        <p:blipFill>
          <a:blip r:embed="rId3"/>
          <a:stretch>
            <a:fillRect/>
          </a:stretch>
        </p:blipFill>
        <p:spPr>
          <a:xfrm>
            <a:off x="1497358" y="2133600"/>
            <a:ext cx="5400632" cy="3489244"/>
          </a:xfrm>
          <a:prstGeom prst="rect">
            <a:avLst/>
          </a:prstGeom>
        </p:spPr>
      </p:pic>
      <p:sp>
        <p:nvSpPr>
          <p:cNvPr id="12" name="Content Placeholder 11">
            <a:extLst>
              <a:ext uri="{FF2B5EF4-FFF2-40B4-BE49-F238E27FC236}">
                <a16:creationId xmlns:a16="http://schemas.microsoft.com/office/drawing/2014/main" id="{D9658192-AFA4-2745-A3A5-A567D616D138}"/>
              </a:ext>
            </a:extLst>
          </p:cNvPr>
          <p:cNvSpPr>
            <a:spLocks noGrp="1"/>
          </p:cNvSpPr>
          <p:nvPr>
            <p:ph sz="half" idx="2"/>
          </p:nvPr>
        </p:nvSpPr>
        <p:spPr>
          <a:xfrm>
            <a:off x="7190746" y="2126222"/>
            <a:ext cx="4696453" cy="3977398"/>
          </a:xfrm>
        </p:spPr>
        <p:txBody>
          <a:bodyPr vert="horz" lIns="91440" tIns="45720" rIns="91440" bIns="45720" rtlCol="0" anchor="t">
            <a:normAutofit fontScale="92500" lnSpcReduction="10000"/>
          </a:bodyPr>
          <a:lstStyle/>
          <a:p>
            <a:pPr algn="just"/>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thoi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(Petros PE, </a:t>
            </a:r>
            <a:r>
              <a:rPr lang="en-US" sz="2400" dirty="0" err="1">
                <a:latin typeface="Arial" panose="020B0604020202020204" pitchFamily="34" charset="0"/>
                <a:cs typeface="Arial" panose="020B0604020202020204" pitchFamily="34" charset="0"/>
              </a:rPr>
              <a:t>Kakulas</a:t>
            </a:r>
            <a:r>
              <a:rPr lang="en-US" sz="2400">
                <a:latin typeface="Arial" panose="020B0604020202020204" pitchFamily="34" charset="0"/>
                <a:cs typeface="Arial" panose="020B0604020202020204" pitchFamily="34" charset="0"/>
              </a:rPr>
              <a:t> B and Swash MM, unpublished data)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của</a:t>
            </a:r>
            <a:r>
              <a:rPr lang="en-US" sz="2400">
                <a:latin typeface="Arial" panose="020B0604020202020204" pitchFamily="34" charset="0"/>
                <a:cs typeface="Arial" panose="020B0604020202020204" pitchFamily="34" charset="0"/>
              </a:rPr>
              <a:t> PCM </a:t>
            </a:r>
            <a:r>
              <a:rPr lang="en-US" sz="2400" dirty="0" err="1">
                <a:latin typeface="Arial" panose="020B0604020202020204" pitchFamily="34" charset="0"/>
                <a:cs typeface="Arial" panose="020B0604020202020204" pitchFamily="34" charset="0"/>
              </a:rPr>
              <a:t>chứng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tồn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feedback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xác</a:t>
            </a:r>
            <a:r>
              <a:rPr lang="en-US" sz="2400">
                <a:latin typeface="Arial" panose="020B0604020202020204" pitchFamily="34" charset="0"/>
                <a:cs typeface="Arial" panose="020B0604020202020204" pitchFamily="34" charset="0"/>
              </a:rPr>
              <a:t>. </a:t>
            </a:r>
          </a:p>
          <a:p>
            <a:pPr algn="just"/>
            <a:r>
              <a:rPr lang="en-US" sz="2400">
                <a:latin typeface="Arial" panose="020B0604020202020204" pitchFamily="34" charset="0"/>
                <a:cs typeface="Arial" panose="020B0604020202020204" pitchFamily="34" charset="0"/>
              </a:rPr>
              <a:t>Hệ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soát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trúc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a:latin typeface="Arial" panose="020B0604020202020204" pitchFamily="34" charset="0"/>
                <a:cs typeface="Arial" panose="020B0604020202020204" pitchFamily="34" charset="0"/>
              </a:rPr>
              <a:t>. </a:t>
            </a:r>
          </a:p>
          <a:p>
            <a:pPr algn="just"/>
            <a:r>
              <a:rPr lang="en-US" sz="2400">
                <a:latin typeface="Arial" panose="020B0604020202020204" pitchFamily="34" charset="0"/>
                <a:cs typeface="Arial" panose="020B0604020202020204" pitchFamily="34" charset="0"/>
              </a:rPr>
              <a:t>Các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trúc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tạng</a:t>
            </a:r>
            <a:r>
              <a:rPr lang="en-US" sz="240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7558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BB58-4F0A-42A0-80DC-9FCDBD9DC405}"/>
              </a:ext>
            </a:extLst>
          </p:cNvPr>
          <p:cNvSpPr>
            <a:spLocks noGrp="1"/>
          </p:cNvSpPr>
          <p:nvPr>
            <p:ph type="title"/>
          </p:nvPr>
        </p:nvSpPr>
        <p:spPr/>
        <p:txBody>
          <a:bodyPr anchor="ctr">
            <a:normAutofit/>
          </a:bodyPr>
          <a:lstStyle/>
          <a:p>
            <a:r>
              <a:rPr lang="en-US" b="1">
                <a:solidFill>
                  <a:schemeClr val="tx2">
                    <a:lumMod val="75000"/>
                  </a:schemeClr>
                </a:solidFill>
                <a:latin typeface="Arial" panose="020B0604020202020204" pitchFamily="34" charset="0"/>
                <a:cs typeface="Arial" panose="020B0604020202020204" pitchFamily="34" charset="0"/>
              </a:rPr>
              <a:t>ĐẠI CƯƠNG</a:t>
            </a:r>
          </a:p>
        </p:txBody>
      </p:sp>
      <p:sp>
        <p:nvSpPr>
          <p:cNvPr id="3" name="Content Placeholder 2">
            <a:extLst>
              <a:ext uri="{FF2B5EF4-FFF2-40B4-BE49-F238E27FC236}">
                <a16:creationId xmlns:a16="http://schemas.microsoft.com/office/drawing/2014/main" id="{AA255085-8381-4337-BCF5-AFA8F726EFF2}"/>
              </a:ext>
            </a:extLst>
          </p:cNvPr>
          <p:cNvSpPr>
            <a:spLocks noGrp="1"/>
          </p:cNvSpPr>
          <p:nvPr>
            <p:ph sz="half" idx="1"/>
          </p:nvPr>
        </p:nvSpPr>
        <p:spPr>
          <a:xfrm>
            <a:off x="1268730" y="2133600"/>
            <a:ext cx="5634346" cy="3777622"/>
          </a:xfrm>
        </p:spPr>
        <p:txBody>
          <a:bodyPr anchor="ctr">
            <a:normAutofit/>
          </a:bodyPr>
          <a:lstStyle/>
          <a:p>
            <a:pPr algn="just"/>
            <a:r>
              <a:rPr lang="en-US" sz="2400" dirty="0" err="1">
                <a:solidFill>
                  <a:schemeClr val="tx2">
                    <a:lumMod val="75000"/>
                  </a:schemeClr>
                </a:solidFill>
                <a:effectLst/>
                <a:latin typeface="Arial"/>
                <a:ea typeface="Calibri" panose="020F0502020204030204" pitchFamily="34" charset="0"/>
                <a:cs typeface="Arial"/>
              </a:rPr>
              <a:t>Rối</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loạn</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chức</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năng</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vận</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động</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của</a:t>
            </a:r>
            <a:r>
              <a:rPr lang="en-US" sz="2400" dirty="0">
                <a:solidFill>
                  <a:schemeClr val="tx2">
                    <a:lumMod val="75000"/>
                  </a:schemeClr>
                </a:solidFill>
                <a:effectLst/>
                <a:latin typeface="Arial"/>
                <a:ea typeface="Calibri" panose="020F0502020204030204" pitchFamily="34" charset="0"/>
                <a:cs typeface="Arial"/>
              </a:rPr>
              <a:t> HMTT</a:t>
            </a:r>
            <a:r>
              <a:rPr lang="en-US" sz="2400" dirty="0">
                <a:solidFill>
                  <a:schemeClr val="tx2">
                    <a:lumMod val="75000"/>
                  </a:schemeClr>
                </a:solidFill>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có</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thể</a:t>
            </a:r>
            <a:r>
              <a:rPr lang="en-US" sz="2400" dirty="0">
                <a:solidFill>
                  <a:schemeClr val="tx2">
                    <a:lumMod val="75000"/>
                  </a:schemeClr>
                </a:solidFill>
                <a:effectLst/>
                <a:latin typeface="Arial"/>
                <a:ea typeface="Calibri" panose="020F0502020204030204" pitchFamily="34" charset="0"/>
                <a:cs typeface="Arial"/>
              </a:rPr>
              <a:t> do </a:t>
            </a:r>
            <a:r>
              <a:rPr lang="en-US" sz="2400" dirty="0" err="1">
                <a:solidFill>
                  <a:schemeClr val="tx2">
                    <a:lumMod val="75000"/>
                  </a:schemeClr>
                </a:solidFill>
                <a:effectLst/>
                <a:latin typeface="Arial"/>
                <a:ea typeface="Calibri" panose="020F0502020204030204" pitchFamily="34" charset="0"/>
                <a:cs typeface="Arial"/>
              </a:rPr>
              <a:t>nguyên</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nhân</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xuất</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phát</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từ</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tạng</a:t>
            </a:r>
            <a:r>
              <a:rPr lang="en-US" sz="2400" dirty="0">
                <a:solidFill>
                  <a:schemeClr val="tx2">
                    <a:lumMod val="75000"/>
                  </a:schemeClr>
                </a:solidFill>
                <a:effectLst/>
                <a:latin typeface="Arial"/>
                <a:ea typeface="Calibri" panose="020F0502020204030204" pitchFamily="34" charset="0"/>
                <a:cs typeface="Arial"/>
              </a:rPr>
              <a:t> hay </a:t>
            </a:r>
            <a:r>
              <a:rPr lang="en-US" sz="2400" dirty="0" err="1">
                <a:solidFill>
                  <a:schemeClr val="tx2">
                    <a:lumMod val="75000"/>
                  </a:schemeClr>
                </a:solidFill>
                <a:effectLst/>
                <a:latin typeface="Arial"/>
                <a:ea typeface="Calibri" panose="020F0502020204030204" pitchFamily="34" charset="0"/>
                <a:cs typeface="Arial"/>
              </a:rPr>
              <a:t>hệ</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thống</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nâng</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đỡ</a:t>
            </a:r>
            <a:r>
              <a:rPr lang="en-US" sz="2400" dirty="0">
                <a:solidFill>
                  <a:schemeClr val="tx2">
                    <a:lumMod val="75000"/>
                  </a:schemeClr>
                </a:solidFill>
                <a:effectLst/>
                <a:latin typeface="Arial"/>
                <a:ea typeface="Calibri" panose="020F0502020204030204" pitchFamily="34" charset="0"/>
                <a:cs typeface="Arial"/>
              </a:rPr>
              <a:t>.</a:t>
            </a:r>
          </a:p>
          <a:p>
            <a:pPr algn="just"/>
            <a:r>
              <a:rPr lang="en-US" sz="2400" dirty="0" err="1">
                <a:solidFill>
                  <a:schemeClr val="tx2">
                    <a:lumMod val="75000"/>
                  </a:schemeClr>
                </a:solidFill>
                <a:effectLst/>
                <a:latin typeface="Arial"/>
                <a:ea typeface="Calibri" panose="020F0502020204030204" pitchFamily="34" charset="0"/>
                <a:cs typeface="Arial"/>
              </a:rPr>
              <a:t>Thuyết</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nguyên</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vẹn</a:t>
            </a:r>
            <a:r>
              <a:rPr lang="en-US" sz="2400" dirty="0">
                <a:solidFill>
                  <a:schemeClr val="tx2">
                    <a:lumMod val="75000"/>
                  </a:schemeClr>
                </a:solidFill>
                <a:effectLst/>
                <a:latin typeface="Arial"/>
                <a:ea typeface="Calibri" panose="020F0502020204030204" pitchFamily="34" charset="0"/>
                <a:cs typeface="Arial"/>
              </a:rPr>
              <a:t> (Integral </a:t>
            </a:r>
            <a:r>
              <a:rPr lang="en-US" sz="2400" dirty="0" err="1">
                <a:solidFill>
                  <a:schemeClr val="tx2">
                    <a:lumMod val="75000"/>
                  </a:schemeClr>
                </a:solidFill>
                <a:effectLst/>
                <a:latin typeface="Arial"/>
                <a:ea typeface="Calibri" panose="020F0502020204030204" pitchFamily="34" charset="0"/>
                <a:cs typeface="Arial"/>
              </a:rPr>
              <a:t>Theory_IT</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nguyên</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nhân</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của</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rối</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loạn</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chức</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năng</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nằm</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bên</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ngoài</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các</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latin typeface="Arial"/>
                <a:cs typeface="Arial"/>
              </a:rPr>
              <a:t>tạng</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chủ</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yếu</a:t>
            </a:r>
            <a:r>
              <a:rPr lang="en-US" sz="2400" dirty="0">
                <a:solidFill>
                  <a:schemeClr val="tx2">
                    <a:lumMod val="75000"/>
                  </a:schemeClr>
                </a:solidFill>
                <a:effectLst/>
                <a:latin typeface="Arial"/>
                <a:ea typeface="Calibri" panose="020F0502020204030204" pitchFamily="34" charset="0"/>
                <a:cs typeface="Arial"/>
              </a:rPr>
              <a:t> </a:t>
            </a:r>
            <a:r>
              <a:rPr lang="en-US" sz="2400" err="1">
                <a:solidFill>
                  <a:schemeClr val="tx2">
                    <a:lumMod val="75000"/>
                  </a:schemeClr>
                </a:solidFill>
                <a:effectLst/>
                <a:latin typeface="Arial"/>
                <a:ea typeface="Calibri" panose="020F0502020204030204" pitchFamily="34" charset="0"/>
                <a:cs typeface="Arial"/>
              </a:rPr>
              <a:t>là</a:t>
            </a:r>
            <a:r>
              <a:rPr lang="en-US" sz="2400">
                <a:solidFill>
                  <a:schemeClr val="tx2">
                    <a:lumMod val="75000"/>
                  </a:schemeClr>
                </a:solidFill>
                <a:effectLst/>
                <a:latin typeface="Arial"/>
                <a:ea typeface="Calibri" panose="020F0502020204030204" pitchFamily="34" charset="0"/>
                <a:cs typeface="Arial"/>
              </a:rPr>
              <a:t> nhão các dây </a:t>
            </a:r>
            <a:r>
              <a:rPr lang="en-US" sz="2400" dirty="0" err="1">
                <a:solidFill>
                  <a:schemeClr val="tx2">
                    <a:lumMod val="75000"/>
                  </a:schemeClr>
                </a:solidFill>
                <a:effectLst/>
                <a:latin typeface="Arial"/>
                <a:ea typeface="Calibri" panose="020F0502020204030204" pitchFamily="34" charset="0"/>
                <a:cs typeface="Arial"/>
              </a:rPr>
              <a:t>chằng</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treo</a:t>
            </a:r>
            <a:r>
              <a:rPr lang="en-US" sz="2400" dirty="0">
                <a:solidFill>
                  <a:schemeClr val="tx2">
                    <a:lumMod val="75000"/>
                  </a:schemeClr>
                </a:solidFill>
                <a:effectLst/>
                <a:latin typeface="Arial"/>
                <a:ea typeface="Calibri" panose="020F0502020204030204" pitchFamily="34" charset="0"/>
                <a:cs typeface="Arial"/>
              </a:rPr>
              <a:t>, do </a:t>
            </a:r>
            <a:r>
              <a:rPr lang="en-US" sz="2400" dirty="0" err="1">
                <a:solidFill>
                  <a:schemeClr val="tx2">
                    <a:lumMod val="75000"/>
                  </a:schemeClr>
                </a:solidFill>
                <a:effectLst/>
                <a:latin typeface="Arial"/>
                <a:ea typeface="Calibri" panose="020F0502020204030204" pitchFamily="34" charset="0"/>
                <a:cs typeface="Arial"/>
              </a:rPr>
              <a:t>thoái</a:t>
            </a:r>
            <a:r>
              <a:rPr lang="en-US" sz="2400" dirty="0">
                <a:solidFill>
                  <a:schemeClr val="tx2">
                    <a:lumMod val="75000"/>
                  </a:schemeClr>
                </a:solidFill>
                <a:effectLst/>
                <a:latin typeface="Arial"/>
                <a:ea typeface="Calibri" panose="020F0502020204030204" pitchFamily="34" charset="0"/>
                <a:cs typeface="Arial"/>
              </a:rPr>
              <a:t> </a:t>
            </a:r>
            <a:r>
              <a:rPr lang="en-US" sz="2400" dirty="0" err="1">
                <a:solidFill>
                  <a:schemeClr val="tx2">
                    <a:lumMod val="75000"/>
                  </a:schemeClr>
                </a:solidFill>
                <a:effectLst/>
                <a:latin typeface="Arial"/>
                <a:ea typeface="Calibri" panose="020F0502020204030204" pitchFamily="34" charset="0"/>
                <a:cs typeface="Arial"/>
              </a:rPr>
              <a:t>hóa</a:t>
            </a:r>
            <a:r>
              <a:rPr lang="en-US" sz="2400" dirty="0">
                <a:solidFill>
                  <a:schemeClr val="tx2">
                    <a:lumMod val="75000"/>
                  </a:schemeClr>
                </a:solidFill>
                <a:effectLst/>
                <a:latin typeface="Arial"/>
                <a:ea typeface="Calibri" panose="020F0502020204030204" pitchFamily="34" charset="0"/>
                <a:cs typeface="Arial"/>
              </a:rPr>
              <a:t> collagen / elastin.</a:t>
            </a:r>
            <a:endParaRPr lang="en-US" sz="2400" dirty="0">
              <a:solidFill>
                <a:schemeClr val="tx2">
                  <a:lumMod val="75000"/>
                </a:schemeClr>
              </a:solidFill>
              <a:latin typeface="Arial"/>
              <a:ea typeface="Calibri" panose="020F0502020204030204" pitchFamily="34" charset="0"/>
              <a:cs typeface="Arial"/>
            </a:endParaRPr>
          </a:p>
          <a:p>
            <a:endParaRPr lang="en-US" sz="2000">
              <a:solidFill>
                <a:schemeClr val="tx2">
                  <a:lumMod val="75000"/>
                </a:schemeClr>
              </a:solidFill>
              <a:latin typeface="Arial" panose="020B0604020202020204" pitchFamily="34" charset="0"/>
              <a:cs typeface="Arial" panose="020B0604020202020204" pitchFamily="34" charset="0"/>
            </a:endParaRPr>
          </a:p>
          <a:p>
            <a:pPr marL="0" indent="0">
              <a:buNone/>
            </a:pPr>
            <a:endParaRPr lang="en-US">
              <a:solidFill>
                <a:schemeClr val="tx2">
                  <a:lumMod val="75000"/>
                </a:schemeClr>
              </a:solidFill>
            </a:endParaRPr>
          </a:p>
        </p:txBody>
      </p:sp>
      <p:pic>
        <p:nvPicPr>
          <p:cNvPr id="8" name="Picture 9" descr="A picture containing text, wall, indoor, smiling&#10;&#10;Description automatically generated">
            <a:extLst>
              <a:ext uri="{FF2B5EF4-FFF2-40B4-BE49-F238E27FC236}">
                <a16:creationId xmlns:a16="http://schemas.microsoft.com/office/drawing/2014/main" id="{B49F0A91-13A6-9FD2-5784-C0A525D52B71}"/>
              </a:ext>
            </a:extLst>
          </p:cNvPr>
          <p:cNvPicPr>
            <a:picLocks noGrp="1" noChangeAspect="1"/>
          </p:cNvPicPr>
          <p:nvPr>
            <p:ph sz="half" idx="2"/>
          </p:nvPr>
        </p:nvPicPr>
        <p:blipFill>
          <a:blip r:embed="rId2"/>
          <a:stretch>
            <a:fillRect/>
          </a:stretch>
        </p:blipFill>
        <p:spPr>
          <a:xfrm>
            <a:off x="7805348" y="373697"/>
            <a:ext cx="2538323" cy="2552521"/>
          </a:xfrm>
        </p:spPr>
      </p:pic>
      <p:sp>
        <p:nvSpPr>
          <p:cNvPr id="10" name="TextBox 9">
            <a:extLst>
              <a:ext uri="{FF2B5EF4-FFF2-40B4-BE49-F238E27FC236}">
                <a16:creationId xmlns:a16="http://schemas.microsoft.com/office/drawing/2014/main" id="{B31586E5-A03E-8BA7-2097-CAA2B6273987}"/>
              </a:ext>
            </a:extLst>
          </p:cNvPr>
          <p:cNvSpPr txBox="1"/>
          <p:nvPr/>
        </p:nvSpPr>
        <p:spPr>
          <a:xfrm>
            <a:off x="7625625" y="3073629"/>
            <a:ext cx="2898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P.E. PAPA PETROS</a:t>
            </a:r>
          </a:p>
        </p:txBody>
      </p:sp>
      <p:pic>
        <p:nvPicPr>
          <p:cNvPr id="12" name="Picture 12" descr="Diagram&#10;&#10;Description automatically generated">
            <a:extLst>
              <a:ext uri="{FF2B5EF4-FFF2-40B4-BE49-F238E27FC236}">
                <a16:creationId xmlns:a16="http://schemas.microsoft.com/office/drawing/2014/main" id="{854997A0-3501-9E6C-8309-B8CF5DAA7917}"/>
              </a:ext>
            </a:extLst>
          </p:cNvPr>
          <p:cNvPicPr>
            <a:picLocks noChangeAspect="1"/>
          </p:cNvPicPr>
          <p:nvPr/>
        </p:nvPicPr>
        <p:blipFill>
          <a:blip r:embed="rId3"/>
          <a:stretch>
            <a:fillRect/>
          </a:stretch>
        </p:blipFill>
        <p:spPr>
          <a:xfrm>
            <a:off x="8031104" y="3520746"/>
            <a:ext cx="2312058" cy="3425225"/>
          </a:xfrm>
          <a:prstGeom prst="rect">
            <a:avLst/>
          </a:prstGeom>
        </p:spPr>
      </p:pic>
    </p:spTree>
    <p:extLst>
      <p:ext uri="{BB962C8B-B14F-4D97-AF65-F5344CB8AC3E}">
        <p14:creationId xmlns:p14="http://schemas.microsoft.com/office/powerpoint/2010/main" val="1462569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D334-1839-AE9A-F346-6F76A713FA2D}"/>
              </a:ext>
            </a:extLst>
          </p:cNvPr>
          <p:cNvSpPr>
            <a:spLocks noGrp="1"/>
          </p:cNvSpPr>
          <p:nvPr>
            <p:ph type="title"/>
          </p:nvPr>
        </p:nvSpPr>
        <p:spPr>
          <a:xfrm>
            <a:off x="2216629" y="624110"/>
            <a:ext cx="9287983" cy="1280890"/>
          </a:xfrm>
        </p:spPr>
        <p:txBody>
          <a:bodyPr>
            <a:normAutofit/>
          </a:bodyPr>
          <a:lstStyle/>
          <a:p>
            <a:r>
              <a:rPr lang="en-US" b="1" dirty="0">
                <a:latin typeface="Arial"/>
                <a:cs typeface="Arial"/>
              </a:rPr>
              <a:t>BỆNH SINH KHI DÂY </a:t>
            </a:r>
            <a:r>
              <a:rPr lang="en-US" b="1">
                <a:latin typeface="Arial"/>
                <a:cs typeface="Arial"/>
              </a:rPr>
              <a:t>CHẰNG NHÃO</a:t>
            </a:r>
            <a:endParaRPr lang="en-US" b="1" dirty="0">
              <a:latin typeface="Arial"/>
              <a:cs typeface="Arial"/>
            </a:endParaRPr>
          </a:p>
        </p:txBody>
      </p:sp>
      <p:sp>
        <p:nvSpPr>
          <p:cNvPr id="4" name="Content Placeholder 3">
            <a:extLst>
              <a:ext uri="{FF2B5EF4-FFF2-40B4-BE49-F238E27FC236}">
                <a16:creationId xmlns:a16="http://schemas.microsoft.com/office/drawing/2014/main" id="{5C41EC7E-5895-DE7C-B641-C66416F89A47}"/>
              </a:ext>
            </a:extLst>
          </p:cNvPr>
          <p:cNvSpPr>
            <a:spLocks noGrp="1"/>
          </p:cNvSpPr>
          <p:nvPr>
            <p:ph idx="1"/>
          </p:nvPr>
        </p:nvSpPr>
        <p:spPr/>
        <p:txBody>
          <a:bodyPr vert="horz" lIns="91440" tIns="45720" rIns="91440" bIns="45720" rtlCol="0" anchor="t">
            <a:normAutofit/>
          </a:bodyPr>
          <a:lstStyle/>
          <a:p>
            <a:r>
              <a:rPr lang="en-US" sz="2400" dirty="0" err="1">
                <a:latin typeface="Arial"/>
                <a:cs typeface="Arial"/>
              </a:rPr>
              <a:t>Có</a:t>
            </a:r>
            <a:r>
              <a:rPr lang="en-US" sz="2400" dirty="0">
                <a:latin typeface="Arial"/>
                <a:cs typeface="Arial"/>
              </a:rPr>
              <a:t> 3 </a:t>
            </a:r>
            <a:r>
              <a:rPr lang="en-US" sz="2400" dirty="0" err="1">
                <a:latin typeface="Arial"/>
                <a:cs typeface="Arial"/>
              </a:rPr>
              <a:t>nguyên</a:t>
            </a:r>
            <a:r>
              <a:rPr lang="en-US" sz="2400" dirty="0">
                <a:latin typeface="Arial"/>
                <a:cs typeface="Arial"/>
              </a:rPr>
              <a:t> </a:t>
            </a:r>
            <a:r>
              <a:rPr lang="en-US" sz="2400" dirty="0" err="1">
                <a:latin typeface="Arial"/>
                <a:cs typeface="Arial"/>
              </a:rPr>
              <a:t>nhân</a:t>
            </a:r>
            <a:r>
              <a:rPr lang="en-US" sz="2400" dirty="0">
                <a:latin typeface="Arial"/>
                <a:cs typeface="Arial"/>
              </a:rPr>
              <a:t> </a:t>
            </a:r>
            <a:r>
              <a:rPr lang="en-US" sz="2400" dirty="0" err="1">
                <a:latin typeface="Arial"/>
                <a:cs typeface="Arial"/>
              </a:rPr>
              <a:t>chính</a:t>
            </a:r>
            <a:r>
              <a:rPr lang="en-US" sz="2400" dirty="0">
                <a:latin typeface="Arial"/>
                <a:cs typeface="Arial"/>
              </a:rPr>
              <a:t> </a:t>
            </a:r>
            <a:r>
              <a:rPr lang="en-US" sz="2400" err="1">
                <a:latin typeface="Arial"/>
                <a:cs typeface="Arial"/>
              </a:rPr>
              <a:t>gây</a:t>
            </a:r>
            <a:r>
              <a:rPr lang="en-US" sz="2400">
                <a:latin typeface="Arial"/>
                <a:cs typeface="Arial"/>
              </a:rPr>
              <a:t> nhão </a:t>
            </a:r>
            <a:r>
              <a:rPr lang="en-US" sz="2400" err="1">
                <a:latin typeface="Arial"/>
                <a:cs typeface="Arial"/>
              </a:rPr>
              <a:t>dây</a:t>
            </a:r>
            <a:r>
              <a:rPr lang="en-US" sz="2400">
                <a:latin typeface="Arial"/>
                <a:cs typeface="Arial"/>
              </a:rPr>
              <a:t> chằng: bẩm </a:t>
            </a:r>
            <a:r>
              <a:rPr lang="en-US" sz="2400" dirty="0" err="1">
                <a:latin typeface="Arial"/>
                <a:cs typeface="Arial"/>
              </a:rPr>
              <a:t>sinh</a:t>
            </a:r>
            <a:r>
              <a:rPr lang="en-US" sz="2400" dirty="0">
                <a:latin typeface="Arial"/>
                <a:cs typeface="Arial"/>
              </a:rPr>
              <a:t>, </a:t>
            </a:r>
            <a:r>
              <a:rPr lang="en-US" sz="2400" dirty="0" err="1">
                <a:latin typeface="Arial"/>
                <a:cs typeface="Arial"/>
              </a:rPr>
              <a:t>tổn</a:t>
            </a:r>
            <a:r>
              <a:rPr lang="en-US" sz="2400" dirty="0">
                <a:latin typeface="Arial"/>
                <a:cs typeface="Arial"/>
              </a:rPr>
              <a:t> </a:t>
            </a:r>
            <a:r>
              <a:rPr lang="en-US" sz="2400" dirty="0" err="1">
                <a:latin typeface="Arial"/>
                <a:cs typeface="Arial"/>
              </a:rPr>
              <a:t>thương</a:t>
            </a:r>
            <a:r>
              <a:rPr lang="en-US" sz="2400" dirty="0">
                <a:latin typeface="Arial"/>
                <a:cs typeface="Arial"/>
              </a:rPr>
              <a:t> do </a:t>
            </a:r>
            <a:r>
              <a:rPr lang="en-US" sz="2400" dirty="0" err="1">
                <a:latin typeface="Arial"/>
                <a:cs typeface="Arial"/>
              </a:rPr>
              <a:t>sinh</a:t>
            </a:r>
            <a:r>
              <a:rPr lang="en-US" sz="2400" dirty="0">
                <a:latin typeface="Arial"/>
                <a:cs typeface="Arial"/>
              </a:rPr>
              <a:t>, </a:t>
            </a:r>
            <a:r>
              <a:rPr lang="en-US" sz="2400" dirty="0" err="1">
                <a:latin typeface="Arial"/>
                <a:cs typeface="Arial"/>
              </a:rPr>
              <a:t>và</a:t>
            </a:r>
            <a:r>
              <a:rPr lang="en-US" sz="2400" dirty="0">
                <a:latin typeface="Arial"/>
                <a:cs typeface="Arial"/>
              </a:rPr>
              <a:t> </a:t>
            </a:r>
            <a:r>
              <a:rPr lang="en-US" sz="2400" dirty="0" err="1">
                <a:latin typeface="Arial"/>
                <a:cs typeface="Arial"/>
              </a:rPr>
              <a:t>tuổi</a:t>
            </a:r>
            <a:r>
              <a:rPr lang="en-US" sz="2400" dirty="0">
                <a:latin typeface="Arial"/>
                <a:cs typeface="Arial"/>
              </a:rPr>
              <a:t> </a:t>
            </a:r>
            <a:r>
              <a:rPr lang="en-US" sz="2400" dirty="0" err="1">
                <a:latin typeface="Arial"/>
                <a:cs typeface="Arial"/>
              </a:rPr>
              <a:t>cao</a:t>
            </a:r>
            <a:r>
              <a:rPr lang="en-US" sz="2400" dirty="0">
                <a:latin typeface="Arial"/>
                <a:cs typeface="Arial"/>
              </a:rPr>
              <a:t>. </a:t>
            </a:r>
          </a:p>
          <a:p>
            <a:pPr marL="0" indent="0">
              <a:buNone/>
            </a:pPr>
            <a:r>
              <a:rPr lang="en-US" sz="2400" dirty="0">
                <a:latin typeface="Arial"/>
                <a:cs typeface="Arial"/>
              </a:rPr>
              <a:t>Khi </a:t>
            </a:r>
            <a:r>
              <a:rPr lang="en-US" sz="2400" dirty="0" err="1">
                <a:latin typeface="Arial"/>
                <a:cs typeface="Arial"/>
              </a:rPr>
              <a:t>sinh</a:t>
            </a:r>
            <a:r>
              <a:rPr lang="en-US" sz="2400" dirty="0">
                <a:latin typeface="Arial"/>
                <a:cs typeface="Arial"/>
              </a:rPr>
              <a:t> </a:t>
            </a:r>
            <a:r>
              <a:rPr lang="en-US" sz="2400" dirty="0" err="1">
                <a:latin typeface="Arial"/>
                <a:cs typeface="Arial"/>
              </a:rPr>
              <a:t>đẻ</a:t>
            </a:r>
            <a:r>
              <a:rPr lang="en-US" sz="2400" dirty="0">
                <a:latin typeface="Arial"/>
                <a:cs typeface="Arial"/>
              </a:rPr>
              <a:t> </a:t>
            </a:r>
            <a:r>
              <a:rPr lang="en-US" sz="2400" dirty="0" err="1">
                <a:latin typeface="Arial"/>
                <a:cs typeface="Arial"/>
              </a:rPr>
              <a:t>làm</a:t>
            </a:r>
            <a:r>
              <a:rPr lang="en-US" sz="2400" dirty="0">
                <a:latin typeface="Arial"/>
                <a:cs typeface="Arial"/>
              </a:rPr>
              <a:t> </a:t>
            </a:r>
            <a:r>
              <a:rPr lang="en-US" sz="2400" dirty="0" err="1">
                <a:latin typeface="Arial"/>
                <a:cs typeface="Arial"/>
              </a:rPr>
              <a:t>căng</a:t>
            </a:r>
            <a:r>
              <a:rPr lang="en-US" sz="2400" dirty="0">
                <a:latin typeface="Arial"/>
                <a:cs typeface="Arial"/>
              </a:rPr>
              <a:t> </a:t>
            </a:r>
            <a:r>
              <a:rPr lang="en-US" sz="2400" dirty="0" err="1">
                <a:latin typeface="Arial"/>
                <a:cs typeface="Arial"/>
              </a:rPr>
              <a:t>các</a:t>
            </a:r>
            <a:r>
              <a:rPr lang="en-US" sz="2400" dirty="0">
                <a:latin typeface="Arial"/>
                <a:cs typeface="Arial"/>
              </a:rPr>
              <a:t> </a:t>
            </a:r>
            <a:r>
              <a:rPr lang="en-US" sz="2400" dirty="0" err="1">
                <a:latin typeface="Arial"/>
                <a:cs typeface="Arial"/>
              </a:rPr>
              <a:t>dây</a:t>
            </a:r>
            <a:r>
              <a:rPr lang="en-US" sz="2400" dirty="0">
                <a:latin typeface="Arial"/>
                <a:cs typeface="Arial"/>
              </a:rPr>
              <a:t> </a:t>
            </a:r>
            <a:r>
              <a:rPr lang="en-US" sz="2400" dirty="0" err="1">
                <a:latin typeface="Arial"/>
                <a:cs typeface="Arial"/>
              </a:rPr>
              <a:t>chằng</a:t>
            </a:r>
            <a:r>
              <a:rPr lang="en-US" sz="2400" dirty="0">
                <a:latin typeface="Arial"/>
                <a:cs typeface="Arial"/>
              </a:rPr>
              <a:t> </a:t>
            </a:r>
            <a:r>
              <a:rPr lang="en-US" sz="2400" dirty="0" err="1">
                <a:latin typeface="Arial"/>
                <a:cs typeface="Arial"/>
              </a:rPr>
              <a:t>treo</a:t>
            </a:r>
            <a:r>
              <a:rPr lang="en-US" sz="2400" dirty="0">
                <a:latin typeface="Arial"/>
                <a:cs typeface="Arial"/>
              </a:rPr>
              <a:t> </a:t>
            </a:r>
            <a:r>
              <a:rPr lang="en-US" sz="2400" dirty="0" err="1">
                <a:latin typeface="Arial"/>
                <a:cs typeface="Arial"/>
              </a:rPr>
              <a:t>hoặc</a:t>
            </a:r>
            <a:r>
              <a:rPr lang="en-US" sz="2400" dirty="0">
                <a:latin typeface="Arial"/>
                <a:cs typeface="Arial"/>
              </a:rPr>
              <a:t> </a:t>
            </a:r>
            <a:r>
              <a:rPr lang="en-US" sz="2400" dirty="0" err="1">
                <a:latin typeface="Arial"/>
                <a:cs typeface="Arial"/>
              </a:rPr>
              <a:t>căng</a:t>
            </a:r>
            <a:r>
              <a:rPr lang="en-US" sz="2400" dirty="0">
                <a:latin typeface="Arial"/>
                <a:cs typeface="Arial"/>
              </a:rPr>
              <a:t> </a:t>
            </a:r>
            <a:r>
              <a:rPr lang="en-US" sz="2400" dirty="0" err="1">
                <a:latin typeface="Arial"/>
                <a:cs typeface="Arial"/>
              </a:rPr>
              <a:t>giãn</a:t>
            </a:r>
            <a:r>
              <a:rPr lang="en-US" sz="2400" dirty="0">
                <a:latin typeface="Arial"/>
                <a:cs typeface="Arial"/>
              </a:rPr>
              <a:t> </a:t>
            </a:r>
            <a:r>
              <a:rPr lang="en-US" sz="2400" dirty="0" err="1">
                <a:latin typeface="Arial"/>
                <a:cs typeface="Arial"/>
              </a:rPr>
              <a:t>âm</a:t>
            </a:r>
            <a:r>
              <a:rPr lang="en-US" sz="2400" dirty="0">
                <a:latin typeface="Arial"/>
                <a:cs typeface="Arial"/>
              </a:rPr>
              <a:t> </a:t>
            </a:r>
            <a:r>
              <a:rPr lang="en-US" sz="2400" dirty="0" err="1">
                <a:latin typeface="Arial"/>
                <a:cs typeface="Arial"/>
              </a:rPr>
              <a:t>đạo</a:t>
            </a:r>
            <a:r>
              <a:rPr lang="en-US" sz="2400" dirty="0">
                <a:latin typeface="Arial"/>
                <a:cs typeface="Arial"/>
              </a:rPr>
              <a:t> hay </a:t>
            </a:r>
            <a:r>
              <a:rPr lang="en-US" sz="2400" dirty="0" err="1">
                <a:latin typeface="Arial"/>
                <a:cs typeface="Arial"/>
              </a:rPr>
              <a:t>rách</a:t>
            </a:r>
            <a:r>
              <a:rPr lang="en-US" sz="2400" dirty="0">
                <a:latin typeface="Arial"/>
                <a:cs typeface="Arial"/>
              </a:rPr>
              <a:t> </a:t>
            </a:r>
            <a:r>
              <a:rPr lang="en-US" sz="2400" dirty="0" err="1">
                <a:latin typeface="Arial"/>
                <a:cs typeface="Arial"/>
              </a:rPr>
              <a:t>các</a:t>
            </a:r>
            <a:r>
              <a:rPr lang="en-US" sz="2400" dirty="0">
                <a:latin typeface="Arial"/>
                <a:cs typeface="Arial"/>
              </a:rPr>
              <a:t> </a:t>
            </a:r>
            <a:r>
              <a:rPr lang="en-US" sz="2400" dirty="0" err="1">
                <a:latin typeface="Arial"/>
                <a:cs typeface="Arial"/>
              </a:rPr>
              <a:t>mạc</a:t>
            </a:r>
            <a:r>
              <a:rPr lang="en-US" sz="2400" dirty="0">
                <a:latin typeface="Arial"/>
                <a:cs typeface="Arial"/>
              </a:rPr>
              <a:t> </a:t>
            </a:r>
            <a:r>
              <a:rPr lang="en-US" sz="2400" dirty="0" err="1">
                <a:latin typeface="Arial"/>
                <a:cs typeface="Arial"/>
              </a:rPr>
              <a:t>âm</a:t>
            </a:r>
            <a:r>
              <a:rPr lang="en-US" sz="2400" dirty="0">
                <a:latin typeface="Arial"/>
                <a:cs typeface="Arial"/>
              </a:rPr>
              <a:t> </a:t>
            </a:r>
            <a:r>
              <a:rPr lang="en-US" sz="2400" dirty="0" err="1">
                <a:latin typeface="Arial"/>
                <a:cs typeface="Arial"/>
              </a:rPr>
              <a:t>đạo</a:t>
            </a:r>
            <a:r>
              <a:rPr lang="en-US" sz="2400" dirty="0">
                <a:latin typeface="Arial"/>
                <a:cs typeface="Arial"/>
              </a:rPr>
              <a:t> </a:t>
            </a:r>
            <a:r>
              <a:rPr lang="en-US" sz="2400" dirty="0" err="1">
                <a:latin typeface="Arial"/>
                <a:cs typeface="Arial"/>
              </a:rPr>
              <a:t>bám</a:t>
            </a:r>
            <a:r>
              <a:rPr lang="en-US" sz="2400" dirty="0">
                <a:latin typeface="Arial"/>
                <a:cs typeface="Arial"/>
              </a:rPr>
              <a:t> </a:t>
            </a:r>
            <a:r>
              <a:rPr lang="en-US" sz="2400" dirty="0" err="1">
                <a:latin typeface="Arial"/>
                <a:cs typeface="Arial"/>
              </a:rPr>
              <a:t>vào</a:t>
            </a:r>
            <a:r>
              <a:rPr lang="en-US" sz="2400" dirty="0">
                <a:latin typeface="Arial"/>
                <a:cs typeface="Arial"/>
              </a:rPr>
              <a:t> </a:t>
            </a:r>
            <a:r>
              <a:rPr lang="en-US" sz="2400" dirty="0" err="1">
                <a:latin typeface="Arial"/>
                <a:cs typeface="Arial"/>
              </a:rPr>
              <a:t>các</a:t>
            </a:r>
            <a:r>
              <a:rPr lang="en-US" sz="2400" dirty="0">
                <a:latin typeface="Arial"/>
                <a:cs typeface="Arial"/>
              </a:rPr>
              <a:t> </a:t>
            </a:r>
            <a:r>
              <a:rPr lang="en-US" sz="2400" dirty="0" err="1">
                <a:latin typeface="Arial"/>
                <a:cs typeface="Arial"/>
              </a:rPr>
              <a:t>dây</a:t>
            </a:r>
            <a:r>
              <a:rPr lang="en-US" sz="2400" dirty="0">
                <a:latin typeface="Arial"/>
                <a:cs typeface="Arial"/>
              </a:rPr>
              <a:t> </a:t>
            </a:r>
            <a:r>
              <a:rPr lang="en-US" sz="2400" dirty="0" err="1">
                <a:latin typeface="Arial"/>
                <a:cs typeface="Arial"/>
              </a:rPr>
              <a:t>chắng</a:t>
            </a:r>
            <a:r>
              <a:rPr lang="en-US" sz="2400" dirty="0">
                <a:latin typeface="Arial"/>
                <a:cs typeface="Arial"/>
              </a:rPr>
              <a:t>.</a:t>
            </a:r>
          </a:p>
          <a:p>
            <a:pPr marL="0" indent="0">
              <a:buNone/>
            </a:pPr>
            <a:r>
              <a:rPr lang="en-US" sz="2400" dirty="0" err="1">
                <a:latin typeface="Arial" panose="020B0604020202020204" pitchFamily="34" charset="0"/>
                <a:cs typeface="Arial" panose="020B0604020202020204" pitchFamily="34" charset="0"/>
              </a:rPr>
              <a:t>Nữ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còn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trẻ</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chưa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hưởng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trúc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p>
          <a:p>
            <a:pPr marL="0" indent="0">
              <a:buNone/>
            </a:pPr>
            <a:r>
              <a:rPr lang="en-US" sz="2400" dirty="0">
                <a:latin typeface="Arial"/>
                <a:cs typeface="Arial"/>
              </a:rPr>
              <a:t>Sau </a:t>
            </a:r>
            <a:r>
              <a:rPr lang="en-US" sz="2400" dirty="0" err="1">
                <a:latin typeface="Arial"/>
                <a:cs typeface="Arial"/>
              </a:rPr>
              <a:t>khi</a:t>
            </a:r>
            <a:r>
              <a:rPr lang="en-US" sz="2400" dirty="0">
                <a:latin typeface="Arial"/>
                <a:cs typeface="Arial"/>
              </a:rPr>
              <a:t> </a:t>
            </a:r>
            <a:r>
              <a:rPr lang="en-US" sz="2400" dirty="0" err="1">
                <a:latin typeface="Arial"/>
                <a:cs typeface="Arial"/>
              </a:rPr>
              <a:t>mãn</a:t>
            </a:r>
            <a:r>
              <a:rPr lang="en-US" sz="2400" dirty="0">
                <a:latin typeface="Arial"/>
                <a:cs typeface="Arial"/>
              </a:rPr>
              <a:t> </a:t>
            </a:r>
            <a:r>
              <a:rPr lang="en-US" sz="2400" dirty="0" err="1">
                <a:latin typeface="Arial"/>
                <a:cs typeface="Arial"/>
              </a:rPr>
              <a:t>kinh</a:t>
            </a:r>
            <a:r>
              <a:rPr lang="en-US" sz="2400" dirty="0">
                <a:latin typeface="Arial"/>
                <a:cs typeface="Arial"/>
              </a:rPr>
              <a:t> </a:t>
            </a:r>
            <a:r>
              <a:rPr lang="en-US" sz="2400" dirty="0" err="1">
                <a:latin typeface="Arial"/>
                <a:cs typeface="Arial"/>
              </a:rPr>
              <a:t>mất</a:t>
            </a:r>
            <a:r>
              <a:rPr lang="en-US" sz="2400" dirty="0">
                <a:latin typeface="Arial"/>
                <a:cs typeface="Arial"/>
              </a:rPr>
              <a:t> </a:t>
            </a:r>
            <a:r>
              <a:rPr lang="en-US" sz="2400" dirty="0" err="1">
                <a:latin typeface="Arial"/>
                <a:cs typeface="Arial"/>
              </a:rPr>
              <a:t>nhiều</a:t>
            </a:r>
            <a:r>
              <a:rPr lang="en-US" sz="2400" dirty="0">
                <a:latin typeface="Arial"/>
                <a:cs typeface="Arial"/>
              </a:rPr>
              <a:t> </a:t>
            </a:r>
            <a:r>
              <a:rPr lang="en-US" sz="2400" dirty="0" err="1">
                <a:latin typeface="Arial"/>
                <a:cs typeface="Arial"/>
              </a:rPr>
              <a:t>sợi</a:t>
            </a:r>
            <a:r>
              <a:rPr lang="en-US" sz="2400" dirty="0">
                <a:latin typeface="Arial"/>
                <a:cs typeface="Arial"/>
              </a:rPr>
              <a:t> collagen </a:t>
            </a:r>
            <a:r>
              <a:rPr lang="en-US" sz="2400" dirty="0" err="1">
                <a:latin typeface="Arial"/>
                <a:cs typeface="Arial"/>
              </a:rPr>
              <a:t>và</a:t>
            </a:r>
            <a:r>
              <a:rPr lang="en-US" sz="2400" dirty="0">
                <a:latin typeface="Arial"/>
                <a:cs typeface="Arial"/>
              </a:rPr>
              <a:t> </a:t>
            </a:r>
            <a:r>
              <a:rPr lang="en-US" sz="2400" dirty="0" err="1">
                <a:latin typeface="Arial"/>
                <a:cs typeface="Arial"/>
              </a:rPr>
              <a:t>các</a:t>
            </a:r>
            <a:r>
              <a:rPr lang="en-US" sz="2400" dirty="0">
                <a:latin typeface="Arial"/>
                <a:cs typeface="Arial"/>
              </a:rPr>
              <a:t> </a:t>
            </a:r>
            <a:r>
              <a:rPr lang="en-US" sz="2400" dirty="0" err="1">
                <a:latin typeface="Arial"/>
                <a:cs typeface="Arial"/>
              </a:rPr>
              <a:t>dây</a:t>
            </a:r>
            <a:r>
              <a:rPr lang="en-US" sz="2400" dirty="0">
                <a:latin typeface="Arial"/>
                <a:cs typeface="Arial"/>
              </a:rPr>
              <a:t> </a:t>
            </a:r>
            <a:r>
              <a:rPr lang="en-US" sz="2400" dirty="0" err="1">
                <a:latin typeface="Arial"/>
                <a:cs typeface="Arial"/>
              </a:rPr>
              <a:t>chằng</a:t>
            </a:r>
            <a:r>
              <a:rPr lang="en-US" sz="2400" dirty="0">
                <a:latin typeface="Arial"/>
                <a:cs typeface="Arial"/>
              </a:rPr>
              <a:t> </a:t>
            </a:r>
            <a:r>
              <a:rPr lang="en-US" sz="2400" dirty="0" err="1">
                <a:latin typeface="Arial"/>
                <a:cs typeface="Arial"/>
              </a:rPr>
              <a:t>yếu</a:t>
            </a:r>
            <a:r>
              <a:rPr lang="en-US" sz="2400" dirty="0">
                <a:latin typeface="Arial"/>
                <a:cs typeface="Arial"/>
              </a:rPr>
              <a:t> </a:t>
            </a:r>
            <a:r>
              <a:rPr lang="en-US" sz="2400" dirty="0" err="1">
                <a:latin typeface="Arial"/>
                <a:cs typeface="Arial"/>
              </a:rPr>
              <a:t>hơn</a:t>
            </a:r>
            <a:r>
              <a:rPr lang="en-US" sz="2400" dirty="0">
                <a:latin typeface="Arial"/>
                <a:cs typeface="Arial"/>
              </a:rPr>
              <a:t> </a:t>
            </a:r>
            <a:r>
              <a:rPr lang="en-US" sz="2400" dirty="0" err="1">
                <a:latin typeface="Arial"/>
                <a:cs typeface="Arial"/>
              </a:rPr>
              <a:t>gây</a:t>
            </a:r>
            <a:r>
              <a:rPr lang="en-US" sz="2400" dirty="0">
                <a:latin typeface="Arial"/>
                <a:cs typeface="Arial"/>
              </a:rPr>
              <a:t> </a:t>
            </a:r>
            <a:r>
              <a:rPr lang="en-US" sz="2400" dirty="0" err="1">
                <a:latin typeface="Arial"/>
                <a:cs typeface="Arial"/>
              </a:rPr>
              <a:t>sa</a:t>
            </a:r>
            <a:r>
              <a:rPr lang="en-US" sz="2400" dirty="0">
                <a:latin typeface="Arial"/>
                <a:cs typeface="Arial"/>
              </a:rPr>
              <a:t>, </a:t>
            </a:r>
            <a:r>
              <a:rPr lang="en-US" sz="2400" dirty="0" err="1">
                <a:latin typeface="Arial"/>
                <a:cs typeface="Arial"/>
              </a:rPr>
              <a:t>đau</a:t>
            </a:r>
            <a:r>
              <a:rPr lang="en-US" sz="2400" dirty="0">
                <a:latin typeface="Arial"/>
                <a:cs typeface="Arial"/>
              </a:rPr>
              <a:t> </a:t>
            </a:r>
            <a:r>
              <a:rPr lang="en-US" sz="2400" dirty="0" err="1">
                <a:latin typeface="Arial"/>
                <a:cs typeface="Arial"/>
              </a:rPr>
              <a:t>mạn</a:t>
            </a:r>
            <a:r>
              <a:rPr lang="en-US" sz="2400" dirty="0">
                <a:latin typeface="Arial"/>
                <a:cs typeface="Arial"/>
              </a:rPr>
              <a:t> </a:t>
            </a:r>
            <a:r>
              <a:rPr lang="en-US" sz="2400" dirty="0" err="1">
                <a:latin typeface="Arial"/>
                <a:cs typeface="Arial"/>
              </a:rPr>
              <a:t>tính</a:t>
            </a:r>
            <a:r>
              <a:rPr lang="en-US" sz="2400" dirty="0">
                <a:latin typeface="Arial"/>
                <a:cs typeface="Arial"/>
              </a:rPr>
              <a:t>, </a:t>
            </a:r>
            <a:r>
              <a:rPr lang="en-US" sz="2400" dirty="0" err="1">
                <a:latin typeface="Arial"/>
                <a:cs typeface="Arial"/>
              </a:rPr>
              <a:t>và</a:t>
            </a:r>
            <a:r>
              <a:rPr lang="en-US" sz="2400" dirty="0">
                <a:latin typeface="Arial"/>
                <a:cs typeface="Arial"/>
              </a:rPr>
              <a:t> </a:t>
            </a:r>
            <a:r>
              <a:rPr lang="en-US" sz="2400" dirty="0" err="1">
                <a:latin typeface="Arial"/>
                <a:cs typeface="Arial"/>
              </a:rPr>
              <a:t>rối</a:t>
            </a:r>
            <a:r>
              <a:rPr lang="en-US" sz="2400" dirty="0">
                <a:latin typeface="Arial"/>
                <a:cs typeface="Arial"/>
              </a:rPr>
              <a:t> </a:t>
            </a:r>
            <a:r>
              <a:rPr lang="en-US" sz="2400" dirty="0" err="1">
                <a:latin typeface="Arial"/>
                <a:cs typeface="Arial"/>
              </a:rPr>
              <a:t>loạn</a:t>
            </a:r>
            <a:r>
              <a:rPr lang="en-US" sz="2400" dirty="0">
                <a:latin typeface="Arial"/>
                <a:cs typeface="Arial"/>
              </a:rPr>
              <a:t> </a:t>
            </a:r>
            <a:r>
              <a:rPr lang="en-US" sz="2400" dirty="0" err="1">
                <a:latin typeface="Arial"/>
                <a:cs typeface="Arial"/>
              </a:rPr>
              <a:t>chức</a:t>
            </a:r>
            <a:r>
              <a:rPr lang="en-US" sz="2400" dirty="0">
                <a:latin typeface="Arial"/>
                <a:cs typeface="Arial"/>
              </a:rPr>
              <a:t> </a:t>
            </a:r>
            <a:r>
              <a:rPr lang="en-US" sz="2400" dirty="0" err="1">
                <a:latin typeface="Arial"/>
                <a:cs typeface="Arial"/>
              </a:rPr>
              <a:t>năng</a:t>
            </a:r>
            <a:r>
              <a:rPr lang="en-US" sz="2400" dirty="0">
                <a:latin typeface="Arial"/>
                <a:cs typeface="Arial"/>
              </a:rPr>
              <a:t> </a:t>
            </a:r>
            <a:r>
              <a:rPr lang="en-US" sz="2400" dirty="0" err="1">
                <a:latin typeface="Arial"/>
                <a:cs typeface="Arial"/>
              </a:rPr>
              <a:t>ruột</a:t>
            </a:r>
            <a:r>
              <a:rPr lang="en-US" sz="2400" dirty="0">
                <a:latin typeface="Arial"/>
                <a:cs typeface="Arial"/>
              </a:rPr>
              <a:t>.</a:t>
            </a:r>
          </a:p>
          <a:p>
            <a:endParaRPr lang="en-US"/>
          </a:p>
        </p:txBody>
      </p:sp>
    </p:spTree>
    <p:extLst>
      <p:ext uri="{BB962C8B-B14F-4D97-AF65-F5344CB8AC3E}">
        <p14:creationId xmlns:p14="http://schemas.microsoft.com/office/powerpoint/2010/main" val="3440377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0CE8BA-56CA-3414-538A-8B7E71568818}"/>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37EABEFA-6535-B4C9-D041-A3FA67126CBF}"/>
              </a:ext>
            </a:extLst>
          </p:cNvPr>
          <p:cNvPicPr>
            <a:picLocks noGrp="1" noChangeAspect="1"/>
          </p:cNvPicPr>
          <p:nvPr>
            <p:ph sz="half" idx="1"/>
          </p:nvPr>
        </p:nvPicPr>
        <p:blipFill>
          <a:blip r:embed="rId3"/>
          <a:stretch>
            <a:fillRect/>
          </a:stretch>
        </p:blipFill>
        <p:spPr>
          <a:xfrm>
            <a:off x="949642" y="1722185"/>
            <a:ext cx="5146358" cy="4585206"/>
          </a:xfrm>
          <a:prstGeom prst="rect">
            <a:avLst/>
          </a:prstGeom>
        </p:spPr>
      </p:pic>
      <p:pic>
        <p:nvPicPr>
          <p:cNvPr id="10" name="Content Placeholder 9">
            <a:extLst>
              <a:ext uri="{FF2B5EF4-FFF2-40B4-BE49-F238E27FC236}">
                <a16:creationId xmlns:a16="http://schemas.microsoft.com/office/drawing/2014/main" id="{785E1DA1-CF75-700E-14EC-3FFA86148DBB}"/>
              </a:ext>
            </a:extLst>
          </p:cNvPr>
          <p:cNvPicPr>
            <a:picLocks noGrp="1" noChangeAspect="1"/>
          </p:cNvPicPr>
          <p:nvPr>
            <p:ph sz="half" idx="2"/>
          </p:nvPr>
        </p:nvPicPr>
        <p:blipFill>
          <a:blip r:embed="rId4"/>
          <a:stretch>
            <a:fillRect/>
          </a:stretch>
        </p:blipFill>
        <p:spPr>
          <a:xfrm>
            <a:off x="6353313" y="1905000"/>
            <a:ext cx="5722036" cy="4479135"/>
          </a:xfrm>
          <a:prstGeom prst="rect">
            <a:avLst/>
          </a:prstGeom>
        </p:spPr>
      </p:pic>
    </p:spTree>
    <p:extLst>
      <p:ext uri="{BB962C8B-B14F-4D97-AF65-F5344CB8AC3E}">
        <p14:creationId xmlns:p14="http://schemas.microsoft.com/office/powerpoint/2010/main" val="2546999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6667-69D5-26A6-97CC-A2B5E0974A20}"/>
              </a:ext>
            </a:extLst>
          </p:cNvPr>
          <p:cNvSpPr>
            <a:spLocks noGrp="1"/>
          </p:cNvSpPr>
          <p:nvPr>
            <p:ph type="title"/>
          </p:nvPr>
        </p:nvSpPr>
        <p:spPr/>
        <p:txBody>
          <a:bodyPr/>
          <a:lstStyle/>
          <a:p>
            <a:r>
              <a:rPr lang="en-US" sz="4000" b="1"/>
              <a:t>Nhão dây chằng USL </a:t>
            </a:r>
            <a:br>
              <a:rPr lang="en-US" sz="4000" b="1"/>
            </a:br>
            <a:endParaRPr lang="en-US" b="1"/>
          </a:p>
        </p:txBody>
      </p:sp>
      <p:pic>
        <p:nvPicPr>
          <p:cNvPr id="5" name="Content Placeholder 4">
            <a:extLst>
              <a:ext uri="{FF2B5EF4-FFF2-40B4-BE49-F238E27FC236}">
                <a16:creationId xmlns:a16="http://schemas.microsoft.com/office/drawing/2014/main" id="{E1688D13-B936-B029-44AF-421B25E9ED6A}"/>
              </a:ext>
            </a:extLst>
          </p:cNvPr>
          <p:cNvPicPr>
            <a:picLocks noGrp="1" noChangeAspect="1"/>
          </p:cNvPicPr>
          <p:nvPr>
            <p:ph sz="half" idx="1"/>
          </p:nvPr>
        </p:nvPicPr>
        <p:blipFill>
          <a:blip r:embed="rId2"/>
          <a:stretch>
            <a:fillRect/>
          </a:stretch>
        </p:blipFill>
        <p:spPr>
          <a:xfrm>
            <a:off x="1073966" y="3040380"/>
            <a:ext cx="5560652" cy="1949306"/>
          </a:xfrm>
          <a:prstGeom prst="rect">
            <a:avLst/>
          </a:prstGeom>
        </p:spPr>
      </p:pic>
      <p:sp>
        <p:nvSpPr>
          <p:cNvPr id="4" name="Content Placeholder 3">
            <a:extLst>
              <a:ext uri="{FF2B5EF4-FFF2-40B4-BE49-F238E27FC236}">
                <a16:creationId xmlns:a16="http://schemas.microsoft.com/office/drawing/2014/main" id="{B3ABE683-C9D3-069A-E923-C0FA2926127F}"/>
              </a:ext>
            </a:extLst>
          </p:cNvPr>
          <p:cNvSpPr>
            <a:spLocks noGrp="1"/>
          </p:cNvSpPr>
          <p:nvPr>
            <p:ph sz="half" idx="2"/>
          </p:nvPr>
        </p:nvSpPr>
        <p:spPr/>
        <p:txBody>
          <a:bodyPr vert="horz" lIns="91440" tIns="45720" rIns="91440" bIns="45720" rtlCol="0" anchor="t">
            <a:noAutofit/>
          </a:bodyPr>
          <a:lstStyle/>
          <a:p>
            <a:pPr algn="just"/>
            <a:r>
              <a:rPr lang="en-US" sz="2000">
                <a:latin typeface="Arial" panose="020B0604020202020204" pitchFamily="34" charset="0"/>
                <a:cs typeface="Arial" panose="020B0604020202020204" pitchFamily="34" charset="0"/>
              </a:rPr>
              <a:t>Yếu </a:t>
            </a:r>
            <a:r>
              <a:rPr lang="en-US" sz="2000" dirty="0" err="1">
                <a:latin typeface="Arial" panose="020B0604020202020204" pitchFamily="34" charset="0"/>
                <a:cs typeface="Arial" panose="020B0604020202020204" pitchFamily="34" charset="0"/>
              </a:rPr>
              <a:t>tố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RL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HMTT</a:t>
            </a:r>
            <a:r>
              <a:rPr lang="en-US" sz="2000">
                <a:latin typeface="Arial" panose="020B0604020202020204" pitchFamily="34" charset="0"/>
                <a:cs typeface="Arial" panose="020B0604020202020204" pitchFamily="34" charset="0"/>
              </a:rPr>
              <a:t>. </a:t>
            </a:r>
          </a:p>
          <a:p>
            <a:pPr algn="just"/>
            <a:r>
              <a:rPr lang="en-US" sz="2000">
                <a:latin typeface="Arial" panose="020B0604020202020204" pitchFamily="34" charset="0"/>
                <a:cs typeface="Arial" panose="020B0604020202020204" pitchFamily="34" charset="0"/>
              </a:rPr>
              <a:t>USL là điểm chốt quan trọng cho các vectors hướng ra sau và xuống dưới </a:t>
            </a:r>
          </a:p>
          <a:p>
            <a:pPr algn="just"/>
            <a:r>
              <a:rPr lang="en-US" sz="2000">
                <a:latin typeface="Arial" panose="020B0604020202020204" pitchFamily="34" charset="0"/>
                <a:cs typeface="Arial" panose="020B0604020202020204" pitchFamily="34" charset="0"/>
              </a:rPr>
              <a:t>USL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trúc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trọng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đỉnh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âm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tràng</a:t>
            </a:r>
            <a:r>
              <a:rPr lang="en-US" sz="2000" dirty="0">
                <a:latin typeface="Arial" panose="020B0604020202020204" pitchFamily="34" charset="0"/>
                <a:cs typeface="Arial" panose="020B0604020202020204" pitchFamily="34" charset="0"/>
              </a:rPr>
              <a:t>. </a:t>
            </a:r>
          </a:p>
          <a:p>
            <a:pPr algn="just"/>
            <a:r>
              <a:rPr lang="en-US" sz="2000" dirty="0" err="1">
                <a:latin typeface="Arial" panose="020B0604020202020204" pitchFamily="34" charset="0"/>
                <a:cs typeface="Arial" panose="020B0604020202020204" pitchFamily="34" charset="0"/>
              </a:rPr>
              <a:t>Nhão</a:t>
            </a:r>
            <a:r>
              <a:rPr lang="en-US" sz="2000" dirty="0">
                <a:latin typeface="Arial" panose="020B0604020202020204" pitchFamily="34" charset="0"/>
                <a:cs typeface="Arial" panose="020B0604020202020204" pitchFamily="34" charset="0"/>
              </a:rPr>
              <a:t> USL </a:t>
            </a:r>
            <a:r>
              <a:rPr lang="en-US" sz="2000" dirty="0" err="1">
                <a:latin typeface="Arial" panose="020B0604020202020204" pitchFamily="34" charset="0"/>
                <a:cs typeface="Arial" panose="020B0604020202020204" pitchFamily="34" charset="0"/>
              </a:rPr>
              <a:t>gây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âm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túi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ruột</a:t>
            </a:r>
            <a:r>
              <a:rPr lang="en-US" sz="2000" dirty="0">
                <a:latin typeface="Arial" panose="020B0604020202020204" pitchFamily="34" charset="0"/>
                <a:cs typeface="Arial" panose="020B0604020202020204" pitchFamily="34" charset="0"/>
              </a:rPr>
              <a:t> non,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lồng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8437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5A11-33F3-B8F4-BFEB-66D65FB27DB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55B948A1-19AC-5381-598A-E8FE34BB9423}"/>
              </a:ext>
            </a:extLst>
          </p:cNvPr>
          <p:cNvSpPr>
            <a:spLocks noGrp="1"/>
          </p:cNvSpPr>
          <p:nvPr>
            <p:ph sz="half" idx="2"/>
          </p:nvPr>
        </p:nvSpPr>
        <p:spPr>
          <a:xfrm>
            <a:off x="6903076" y="2126222"/>
            <a:ext cx="4601535" cy="3777622"/>
          </a:xfrm>
        </p:spPr>
        <p:txBody>
          <a:bodyPr vert="horz" lIns="91440" tIns="45720" rIns="91440" bIns="45720" rtlCol="0" anchor="t">
            <a:normAutofit fontScale="92500" lnSpcReduction="10000"/>
          </a:bodyPr>
          <a:lstStyle/>
          <a:p>
            <a:pPr algn="just"/>
            <a:r>
              <a:rPr lang="en-US" sz="2400" dirty="0">
                <a:latin typeface="Arial" panose="020B0604020202020204" pitchFamily="34" charset="0"/>
                <a:cs typeface="Arial" panose="020B0604020202020204" pitchFamily="34" charset="0"/>
              </a:rPr>
              <a:t>Các vector </a:t>
            </a:r>
            <a:r>
              <a:rPr lang="en-US" sz="2400" dirty="0" err="1">
                <a:latin typeface="Arial" panose="020B0604020202020204" pitchFamily="34" charset="0"/>
                <a:cs typeface="Arial" panose="020B0604020202020204" pitchFamily="34" charset="0"/>
              </a:rPr>
              <a:t>này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hậu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dirty="0">
                <a:latin typeface="Arial" panose="020B0604020202020204" pitchFamily="34" charset="0"/>
                <a:cs typeface="Arial" panose="020B0604020202020204" pitchFamily="34" charset="0"/>
              </a:rPr>
              <a:t>. </a:t>
            </a:r>
          </a:p>
          <a:p>
            <a:pPr algn="just"/>
            <a:r>
              <a:rPr lang="en-US" sz="2400" dirty="0">
                <a:latin typeface="Arial" panose="020B0604020202020204" pitchFamily="34" charset="0"/>
                <a:cs typeface="Arial" panose="020B0604020202020204" pitchFamily="34" charset="0"/>
              </a:rPr>
              <a:t>Khi </a:t>
            </a:r>
            <a:r>
              <a:rPr lang="en-US" sz="2400" dirty="0" err="1">
                <a:latin typeface="Arial" panose="020B0604020202020204" pitchFamily="34" charset="0"/>
                <a:cs typeface="Arial" panose="020B0604020202020204" pitchFamily="34" charset="0"/>
              </a:rPr>
              <a:t>dây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chằng</a:t>
            </a:r>
            <a:r>
              <a:rPr lang="en-US" sz="2400" dirty="0">
                <a:latin typeface="Arial" panose="020B0604020202020204" pitchFamily="34" charset="0"/>
                <a:cs typeface="Arial" panose="020B0604020202020204" pitchFamily="34" charset="0"/>
              </a:rPr>
              <a:t> USL </a:t>
            </a:r>
            <a:r>
              <a:rPr lang="en-US" sz="2400" dirty="0" err="1">
                <a:latin typeface="Arial" panose="020B0604020202020204" pitchFamily="34" charset="0"/>
                <a:cs typeface="Arial" panose="020B0604020202020204" pitchFamily="34" charset="0"/>
              </a:rPr>
              <a:t>dài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yếu</a:t>
            </a:r>
            <a:r>
              <a:rPr lang="en-US" sz="2400" dirty="0">
                <a:latin typeface="Arial" panose="020B0604020202020204" pitchFamily="34" charset="0"/>
                <a:cs typeface="Arial" panose="020B0604020202020204" pitchFamily="34" charset="0"/>
              </a:rPr>
              <a:t>. Các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hậu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hay </a:t>
            </a:r>
            <a:r>
              <a:rPr lang="en-US" sz="2400" dirty="0" err="1">
                <a:latin typeface="Arial" panose="020B0604020202020204" pitchFamily="34" charset="0"/>
                <a:cs typeface="Arial" panose="020B0604020202020204" pitchFamily="34" charset="0"/>
              </a:rPr>
              <a:t>căng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soát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a:latin typeface="Arial" panose="020B0604020202020204" pitchFamily="34" charset="0"/>
                <a:cs typeface="Arial" panose="020B0604020202020204" pitchFamily="34" charset="0"/>
              </a:rPr>
              <a:t>. </a:t>
            </a:r>
          </a:p>
          <a:p>
            <a:pPr algn="just"/>
            <a:r>
              <a:rPr lang="en-US" sz="2400">
                <a:latin typeface="Arial" panose="020B0604020202020204" pitchFamily="34" charset="0"/>
                <a:cs typeface="Arial" panose="020B0604020202020204" pitchFamily="34" charset="0"/>
              </a:rPr>
              <a:t>BN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than </a:t>
            </a:r>
            <a:r>
              <a:rPr lang="en-US" sz="2400" dirty="0" err="1">
                <a:latin typeface="Arial" panose="020B0604020202020204" pitchFamily="34" charset="0"/>
                <a:cs typeface="Arial" panose="020B0604020202020204" pitchFamily="34" charset="0"/>
              </a:rPr>
              <a:t>phiền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bón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són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hay </a:t>
            </a:r>
            <a:r>
              <a:rPr lang="en-US" sz="2400" dirty="0" err="1">
                <a:latin typeface="Arial" panose="020B0604020202020204" pitchFamily="34" charset="0"/>
                <a:cs typeface="Arial" panose="020B0604020202020204" pitchFamily="34" charset="0"/>
              </a:rPr>
              <a:t>són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gấp</a:t>
            </a:r>
            <a:r>
              <a:rPr lang="en-US" sz="240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pic>
        <p:nvPicPr>
          <p:cNvPr id="5" name="Content Placeholder 5">
            <a:extLst>
              <a:ext uri="{FF2B5EF4-FFF2-40B4-BE49-F238E27FC236}">
                <a16:creationId xmlns:a16="http://schemas.microsoft.com/office/drawing/2014/main" id="{B9E89E66-25C4-0BB8-CE15-0FE9B556B82D}"/>
              </a:ext>
            </a:extLst>
          </p:cNvPr>
          <p:cNvPicPr>
            <a:picLocks noGrp="1" noChangeAspect="1"/>
          </p:cNvPicPr>
          <p:nvPr>
            <p:ph sz="half" idx="1"/>
          </p:nvPr>
        </p:nvPicPr>
        <p:blipFill>
          <a:blip r:embed="rId2"/>
          <a:stretch>
            <a:fillRect/>
          </a:stretch>
        </p:blipFill>
        <p:spPr>
          <a:xfrm>
            <a:off x="1354668" y="1631622"/>
            <a:ext cx="5275262" cy="4272222"/>
          </a:xfrm>
        </p:spPr>
      </p:pic>
    </p:spTree>
    <p:extLst>
      <p:ext uri="{BB962C8B-B14F-4D97-AF65-F5344CB8AC3E}">
        <p14:creationId xmlns:p14="http://schemas.microsoft.com/office/powerpoint/2010/main" val="1901879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E2E5-72C2-665B-EE30-86F5F05CF6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85E90F-5FB1-8F69-F053-730900F2AE13}"/>
              </a:ext>
            </a:extLst>
          </p:cNvPr>
          <p:cNvSpPr>
            <a:spLocks noGrp="1"/>
          </p:cNvSpPr>
          <p:nvPr>
            <p:ph sz="half" idx="1"/>
          </p:nvPr>
        </p:nvSpPr>
        <p:spPr/>
        <p:txBody>
          <a:bodyPr vert="horz" lIns="91440" tIns="45720" rIns="91440" bIns="45720" rtlCol="0" anchor="t">
            <a:normAutofit/>
          </a:bodyPr>
          <a:lstStyle/>
          <a:p>
            <a:endParaRPr lang="en-US" dirty="0"/>
          </a:p>
        </p:txBody>
      </p:sp>
      <p:sp>
        <p:nvSpPr>
          <p:cNvPr id="4" name="Content Placeholder 3">
            <a:extLst>
              <a:ext uri="{FF2B5EF4-FFF2-40B4-BE49-F238E27FC236}">
                <a16:creationId xmlns:a16="http://schemas.microsoft.com/office/drawing/2014/main" id="{FB33DA33-19DA-CB54-900F-33A43051A1DE}"/>
              </a:ext>
            </a:extLst>
          </p:cNvPr>
          <p:cNvSpPr>
            <a:spLocks noGrp="1"/>
          </p:cNvSpPr>
          <p:nvPr>
            <p:ph sz="half" idx="2"/>
          </p:nvPr>
        </p:nvSpPr>
        <p:spPr/>
        <p:txBody>
          <a:bodyPr vert="horz" lIns="91440" tIns="45720" rIns="91440" bIns="45720" rtlCol="0" anchor="t">
            <a:noAutofit/>
          </a:bodyPr>
          <a:lstStyle/>
          <a:p>
            <a:pPr algn="just"/>
            <a:r>
              <a:rPr lang="en-US" sz="2000" dirty="0" err="1">
                <a:latin typeface="Arial" panose="020B0604020202020204" pitchFamily="34" charset="0"/>
                <a:cs typeface="Arial" panose="020B0604020202020204" pitchFamily="34" charset="0"/>
              </a:rPr>
              <a:t>Dựa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luật</a:t>
            </a:r>
            <a:r>
              <a:rPr lang="en-US" sz="2000" dirty="0">
                <a:latin typeface="Arial" panose="020B0604020202020204" pitchFamily="34" charset="0"/>
                <a:cs typeface="Arial" panose="020B0604020202020204" pitchFamily="34" charset="0"/>
              </a:rPr>
              <a:t> Gordon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chậu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loạn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ruột</a:t>
            </a:r>
            <a:r>
              <a:rPr lang="en-US" sz="2000" dirty="0">
                <a:latin typeface="Arial" panose="020B0604020202020204" pitchFamily="34" charset="0"/>
                <a:cs typeface="Arial" panose="020B0604020202020204" pitchFamily="34" charset="0"/>
              </a:rPr>
              <a:t>. </a:t>
            </a:r>
          </a:p>
          <a:p>
            <a:pPr algn="just"/>
            <a:r>
              <a:rPr lang="en-US" sz="2000" dirty="0" err="1">
                <a:latin typeface="Arial"/>
                <a:cs typeface="Arial"/>
              </a:rPr>
              <a:t>Cơ</a:t>
            </a:r>
            <a:r>
              <a:rPr lang="en-US" sz="2000" dirty="0">
                <a:latin typeface="Arial"/>
                <a:cs typeface="Arial"/>
              </a:rPr>
              <a:t> </a:t>
            </a:r>
            <a:r>
              <a:rPr lang="en-US" sz="2000" dirty="0" err="1">
                <a:latin typeface="Arial"/>
                <a:cs typeface="Arial"/>
              </a:rPr>
              <a:t>vân</a:t>
            </a:r>
            <a:r>
              <a:rPr lang="en-US" sz="2000" dirty="0">
                <a:latin typeface="Arial"/>
                <a:cs typeface="Arial"/>
              </a:rPr>
              <a:t> co </a:t>
            </a:r>
            <a:r>
              <a:rPr lang="en-US" sz="2000" dirty="0" err="1">
                <a:latin typeface="Arial"/>
                <a:cs typeface="Arial"/>
              </a:rPr>
              <a:t>hiệu</a:t>
            </a:r>
            <a:r>
              <a:rPr lang="en-US" sz="2000" dirty="0">
                <a:latin typeface="Arial"/>
                <a:cs typeface="Arial"/>
              </a:rPr>
              <a:t> </a:t>
            </a:r>
            <a:r>
              <a:rPr lang="en-US" sz="2000" dirty="0" err="1">
                <a:latin typeface="Arial"/>
                <a:cs typeface="Arial"/>
              </a:rPr>
              <a:t>quả</a:t>
            </a:r>
            <a:r>
              <a:rPr lang="en-US" sz="2000" dirty="0">
                <a:latin typeface="Arial"/>
                <a:cs typeface="Arial"/>
              </a:rPr>
              <a:t> </a:t>
            </a:r>
            <a:r>
              <a:rPr lang="en-US" sz="2000" dirty="0" err="1">
                <a:latin typeface="Arial"/>
                <a:cs typeface="Arial"/>
              </a:rPr>
              <a:t>với</a:t>
            </a:r>
            <a:r>
              <a:rPr lang="en-US" sz="2000" dirty="0">
                <a:latin typeface="Arial"/>
                <a:cs typeface="Arial"/>
              </a:rPr>
              <a:t> </a:t>
            </a:r>
            <a:r>
              <a:rPr lang="en-US" sz="2000" dirty="0" err="1">
                <a:latin typeface="Arial"/>
                <a:cs typeface="Arial"/>
              </a:rPr>
              <a:t>một</a:t>
            </a:r>
            <a:r>
              <a:rPr lang="en-US" sz="2000" dirty="0">
                <a:latin typeface="Arial"/>
                <a:cs typeface="Arial"/>
              </a:rPr>
              <a:t> </a:t>
            </a:r>
            <a:r>
              <a:rPr lang="en-US" sz="2000" dirty="0" err="1">
                <a:latin typeface="Arial"/>
                <a:cs typeface="Arial"/>
              </a:rPr>
              <a:t>chiều</a:t>
            </a:r>
            <a:r>
              <a:rPr lang="en-US" sz="2000" dirty="0">
                <a:latin typeface="Arial"/>
                <a:cs typeface="Arial"/>
              </a:rPr>
              <a:t> </a:t>
            </a:r>
            <a:r>
              <a:rPr lang="en-US" sz="2000" dirty="0" err="1">
                <a:latin typeface="Arial"/>
                <a:cs typeface="Arial"/>
              </a:rPr>
              <a:t>dài</a:t>
            </a:r>
            <a:r>
              <a:rPr lang="en-US" sz="2000" dirty="0">
                <a:latin typeface="Arial"/>
                <a:cs typeface="Arial"/>
              </a:rPr>
              <a:t> </a:t>
            </a:r>
            <a:r>
              <a:rPr lang="en-US" sz="2000" dirty="0" err="1">
                <a:latin typeface="Arial"/>
                <a:cs typeface="Arial"/>
              </a:rPr>
              <a:t>cơ</a:t>
            </a:r>
            <a:r>
              <a:rPr lang="en-US" sz="2000" dirty="0">
                <a:latin typeface="Arial"/>
                <a:cs typeface="Arial"/>
              </a:rPr>
              <a:t> </a:t>
            </a:r>
            <a:r>
              <a:rPr lang="en-US" sz="2000" dirty="0" err="1">
                <a:latin typeface="Arial"/>
                <a:cs typeface="Arial"/>
              </a:rPr>
              <a:t>ngắn</a:t>
            </a:r>
            <a:r>
              <a:rPr lang="en-US" sz="2000" dirty="0">
                <a:latin typeface="Arial"/>
                <a:cs typeface="Arial"/>
              </a:rPr>
              <a:t> "L". </a:t>
            </a:r>
          </a:p>
          <a:p>
            <a:pPr algn="just"/>
            <a:r>
              <a:rPr lang="en-US" sz="2000" dirty="0" err="1">
                <a:latin typeface="Arial"/>
                <a:cs typeface="Arial"/>
              </a:rPr>
              <a:t>Nếu</a:t>
            </a:r>
            <a:r>
              <a:rPr lang="en-US" sz="2000" dirty="0">
                <a:latin typeface="Arial"/>
                <a:cs typeface="Arial"/>
              </a:rPr>
              <a:t> </a:t>
            </a:r>
            <a:r>
              <a:rPr lang="en-US" sz="2000" dirty="0" err="1">
                <a:latin typeface="Arial"/>
                <a:cs typeface="Arial"/>
              </a:rPr>
              <a:t>dây</a:t>
            </a:r>
            <a:r>
              <a:rPr lang="en-US" sz="2000" dirty="0">
                <a:latin typeface="Arial"/>
                <a:cs typeface="Arial"/>
              </a:rPr>
              <a:t> </a:t>
            </a:r>
            <a:r>
              <a:rPr lang="en-US" sz="2000" dirty="0" err="1">
                <a:latin typeface="Arial"/>
                <a:cs typeface="Arial"/>
              </a:rPr>
              <a:t>chằng</a:t>
            </a:r>
            <a:r>
              <a:rPr lang="en-US" sz="2000" dirty="0">
                <a:latin typeface="Arial"/>
                <a:cs typeface="Arial"/>
              </a:rPr>
              <a:t> 3 vectors </a:t>
            </a:r>
            <a:r>
              <a:rPr lang="en-US" sz="2000" dirty="0" err="1">
                <a:latin typeface="Arial"/>
                <a:cs typeface="Arial"/>
              </a:rPr>
              <a:t>cơ</a:t>
            </a:r>
            <a:r>
              <a:rPr lang="en-US" sz="2000" dirty="0">
                <a:latin typeface="Arial"/>
                <a:cs typeface="Arial"/>
              </a:rPr>
              <a:t> </a:t>
            </a:r>
            <a:r>
              <a:rPr lang="en-US" sz="2000" dirty="0" err="1">
                <a:latin typeface="Arial"/>
                <a:cs typeface="Arial"/>
              </a:rPr>
              <a:t>gắn</a:t>
            </a:r>
            <a:r>
              <a:rPr lang="en-US" sz="2000" dirty="0">
                <a:latin typeface="Arial"/>
                <a:cs typeface="Arial"/>
              </a:rPr>
              <a:t> </a:t>
            </a:r>
            <a:r>
              <a:rPr lang="en-US" sz="2000" dirty="0" err="1">
                <a:latin typeface="Arial"/>
                <a:cs typeface="Arial"/>
              </a:rPr>
              <a:t>vào</a:t>
            </a:r>
            <a:r>
              <a:rPr lang="en-US" sz="2000" dirty="0">
                <a:latin typeface="Arial"/>
                <a:cs typeface="Arial"/>
              </a:rPr>
              <a:t> </a:t>
            </a:r>
            <a:r>
              <a:rPr lang="en-US" sz="2000" dirty="0" err="1">
                <a:latin typeface="Arial"/>
                <a:cs typeface="Arial"/>
              </a:rPr>
              <a:t>chắc</a:t>
            </a:r>
            <a:r>
              <a:rPr lang="en-US" sz="2000" dirty="0">
                <a:latin typeface="Arial"/>
                <a:cs typeface="Arial"/>
              </a:rPr>
              <a:t> </a:t>
            </a:r>
            <a:r>
              <a:rPr lang="en-US" sz="2000" dirty="0" err="1">
                <a:latin typeface="Arial"/>
                <a:cs typeface="Arial"/>
              </a:rPr>
              <a:t>cơ</a:t>
            </a:r>
            <a:r>
              <a:rPr lang="en-US" sz="2000" dirty="0">
                <a:latin typeface="Arial"/>
                <a:cs typeface="Arial"/>
              </a:rPr>
              <a:t> co </a:t>
            </a:r>
            <a:r>
              <a:rPr lang="en-US" sz="2000" dirty="0" err="1">
                <a:latin typeface="Arial"/>
                <a:cs typeface="Arial"/>
              </a:rPr>
              <a:t>hiệu</a:t>
            </a:r>
            <a:r>
              <a:rPr lang="en-US" sz="2000" dirty="0">
                <a:latin typeface="Arial"/>
                <a:cs typeface="Arial"/>
              </a:rPr>
              <a:t> </a:t>
            </a:r>
            <a:r>
              <a:rPr lang="en-US" sz="2000" dirty="0" err="1">
                <a:latin typeface="Arial"/>
                <a:cs typeface="Arial"/>
              </a:rPr>
              <a:t>quả</a:t>
            </a:r>
            <a:r>
              <a:rPr lang="en-US" sz="2000" dirty="0">
                <a:latin typeface="Arial"/>
                <a:cs typeface="Arial"/>
              </a:rPr>
              <a:t> </a:t>
            </a:r>
            <a:r>
              <a:rPr lang="en-US" sz="2000" dirty="0" err="1">
                <a:latin typeface="Arial"/>
                <a:cs typeface="Arial"/>
              </a:rPr>
              <a:t>với</a:t>
            </a:r>
            <a:r>
              <a:rPr lang="en-US" sz="2000" dirty="0">
                <a:latin typeface="Arial"/>
                <a:cs typeface="Arial"/>
              </a:rPr>
              <a:t> </a:t>
            </a:r>
            <a:r>
              <a:rPr lang="en-US" sz="2000" dirty="0" err="1">
                <a:latin typeface="Arial"/>
                <a:cs typeface="Arial"/>
              </a:rPr>
              <a:t>chiều</a:t>
            </a:r>
            <a:r>
              <a:rPr lang="en-US" sz="2000" dirty="0">
                <a:latin typeface="Arial"/>
                <a:cs typeface="Arial"/>
              </a:rPr>
              <a:t> </a:t>
            </a:r>
            <a:r>
              <a:rPr lang="en-US" sz="2000" dirty="0" err="1">
                <a:latin typeface="Arial"/>
                <a:cs typeface="Arial"/>
              </a:rPr>
              <a:t>dài</a:t>
            </a:r>
            <a:r>
              <a:rPr lang="en-US" sz="2000" dirty="0">
                <a:latin typeface="Arial"/>
                <a:cs typeface="Arial"/>
              </a:rPr>
              <a:t> </a:t>
            </a:r>
            <a:r>
              <a:rPr lang="en-US" sz="2000" dirty="0" err="1">
                <a:latin typeface="Arial"/>
                <a:cs typeface="Arial"/>
              </a:rPr>
              <a:t>lý</a:t>
            </a:r>
            <a:r>
              <a:rPr lang="en-US" sz="2000" dirty="0">
                <a:latin typeface="Arial"/>
                <a:cs typeface="Arial"/>
              </a:rPr>
              <a:t> </a:t>
            </a:r>
            <a:r>
              <a:rPr lang="en-US" sz="2000" dirty="0" err="1">
                <a:latin typeface="Arial"/>
                <a:cs typeface="Arial"/>
              </a:rPr>
              <a:t>tưởng</a:t>
            </a:r>
            <a:r>
              <a:rPr lang="en-US" sz="2000" dirty="0">
                <a:latin typeface="Arial"/>
                <a:cs typeface="Arial"/>
              </a:rPr>
              <a:t> "L". </a:t>
            </a:r>
            <a:r>
              <a:rPr lang="en-US" sz="2000" dirty="0" err="1">
                <a:latin typeface="Arial"/>
                <a:cs typeface="Arial"/>
              </a:rPr>
              <a:t>Nếu</a:t>
            </a:r>
            <a:r>
              <a:rPr lang="en-US" sz="2000" dirty="0">
                <a:latin typeface="Arial"/>
                <a:cs typeface="Arial"/>
              </a:rPr>
              <a:t> </a:t>
            </a:r>
            <a:r>
              <a:rPr lang="en-US" sz="2000" dirty="0" err="1">
                <a:latin typeface="Arial"/>
                <a:cs typeface="Arial"/>
              </a:rPr>
              <a:t>các</a:t>
            </a:r>
            <a:r>
              <a:rPr lang="en-US" sz="2000" dirty="0">
                <a:latin typeface="Arial"/>
                <a:cs typeface="Arial"/>
              </a:rPr>
              <a:t> </a:t>
            </a:r>
            <a:r>
              <a:rPr lang="en-US" sz="2000" dirty="0" err="1">
                <a:latin typeface="Arial"/>
                <a:cs typeface="Arial"/>
              </a:rPr>
              <a:t>dây</a:t>
            </a:r>
            <a:r>
              <a:rPr lang="en-US" sz="2000" dirty="0">
                <a:latin typeface="Arial"/>
                <a:cs typeface="Arial"/>
              </a:rPr>
              <a:t> </a:t>
            </a:r>
            <a:r>
              <a:rPr lang="en-US" sz="2000" dirty="0" err="1">
                <a:latin typeface="Arial"/>
                <a:cs typeface="Arial"/>
              </a:rPr>
              <a:t>chằng</a:t>
            </a:r>
            <a:r>
              <a:rPr lang="en-US" sz="2000" dirty="0">
                <a:latin typeface="Arial"/>
                <a:cs typeface="Arial"/>
              </a:rPr>
              <a:t> </a:t>
            </a:r>
            <a:r>
              <a:rPr lang="en-US" sz="2000" dirty="0" err="1">
                <a:latin typeface="Arial"/>
                <a:cs typeface="Arial"/>
              </a:rPr>
              <a:t>này</a:t>
            </a:r>
            <a:r>
              <a:rPr lang="en-US" sz="2000" dirty="0">
                <a:latin typeface="Arial"/>
                <a:cs typeface="Arial"/>
              </a:rPr>
              <a:t> </a:t>
            </a:r>
            <a:r>
              <a:rPr lang="en-US" sz="2000" dirty="0" err="1">
                <a:latin typeface="Arial"/>
                <a:cs typeface="Arial"/>
              </a:rPr>
              <a:t>giãn</a:t>
            </a:r>
            <a:r>
              <a:rPr lang="en-US" sz="2000" dirty="0">
                <a:latin typeface="Arial"/>
                <a:cs typeface="Arial"/>
              </a:rPr>
              <a:t> </a:t>
            </a:r>
            <a:r>
              <a:rPr lang="en-US" sz="2000" dirty="0" err="1">
                <a:latin typeface="Arial"/>
                <a:cs typeface="Arial"/>
              </a:rPr>
              <a:t>dài</a:t>
            </a:r>
            <a:r>
              <a:rPr lang="en-US" sz="2000" dirty="0">
                <a:latin typeface="Arial"/>
                <a:cs typeface="Arial"/>
              </a:rPr>
              <a:t> "E" </a:t>
            </a:r>
            <a:r>
              <a:rPr lang="en-US" sz="2000" dirty="0" err="1">
                <a:latin typeface="Arial"/>
                <a:cs typeface="Arial"/>
              </a:rPr>
              <a:t>chiều</a:t>
            </a:r>
            <a:r>
              <a:rPr lang="en-US" sz="2000" dirty="0">
                <a:latin typeface="Arial"/>
                <a:cs typeface="Arial"/>
              </a:rPr>
              <a:t> </a:t>
            </a:r>
            <a:r>
              <a:rPr lang="en-US" sz="2000" dirty="0" err="1">
                <a:latin typeface="Arial"/>
                <a:cs typeface="Arial"/>
              </a:rPr>
              <a:t>dài</a:t>
            </a:r>
            <a:r>
              <a:rPr lang="en-US" sz="2000" dirty="0">
                <a:latin typeface="Arial"/>
                <a:cs typeface="Arial"/>
              </a:rPr>
              <a:t> </a:t>
            </a:r>
            <a:r>
              <a:rPr lang="en-US" sz="2000" dirty="0" err="1">
                <a:latin typeface="Arial"/>
                <a:cs typeface="Arial"/>
              </a:rPr>
              <a:t>cơ</a:t>
            </a:r>
            <a:r>
              <a:rPr lang="en-US" sz="2000" dirty="0">
                <a:latin typeface="Arial"/>
                <a:cs typeface="Arial"/>
              </a:rPr>
              <a:t> </a:t>
            </a:r>
            <a:r>
              <a:rPr lang="en-US" sz="2000" dirty="0" err="1">
                <a:latin typeface="Arial"/>
                <a:cs typeface="Arial"/>
              </a:rPr>
              <a:t>cũng</a:t>
            </a:r>
            <a:r>
              <a:rPr lang="en-US" sz="2000" dirty="0">
                <a:latin typeface="Arial"/>
                <a:cs typeface="Arial"/>
              </a:rPr>
              <a:t> </a:t>
            </a:r>
            <a:r>
              <a:rPr lang="en-US" sz="2000" dirty="0" err="1">
                <a:latin typeface="Arial"/>
                <a:cs typeface="Arial"/>
              </a:rPr>
              <a:t>tăng</a:t>
            </a:r>
            <a:r>
              <a:rPr lang="en-US" sz="2000" dirty="0">
                <a:latin typeface="Arial"/>
                <a:cs typeface="Arial"/>
              </a:rPr>
              <a:t> </a:t>
            </a:r>
            <a:r>
              <a:rPr lang="en-US" sz="2000" dirty="0" err="1">
                <a:latin typeface="Arial"/>
                <a:cs typeface="Arial"/>
              </a:rPr>
              <a:t>thành</a:t>
            </a:r>
            <a:r>
              <a:rPr lang="en-US" sz="2000" dirty="0">
                <a:latin typeface="Arial"/>
                <a:cs typeface="Arial"/>
              </a:rPr>
              <a:t> "E" </a:t>
            </a:r>
            <a:r>
              <a:rPr lang="en-US" sz="2000" dirty="0" err="1">
                <a:latin typeface="Arial"/>
                <a:cs typeface="Arial"/>
              </a:rPr>
              <a:t>và</a:t>
            </a:r>
            <a:r>
              <a:rPr lang="en-US" sz="2000" dirty="0">
                <a:latin typeface="Arial"/>
                <a:cs typeface="Arial"/>
              </a:rPr>
              <a:t> </a:t>
            </a:r>
            <a:r>
              <a:rPr lang="en-US" sz="2000" dirty="0" err="1">
                <a:latin typeface="Arial"/>
                <a:cs typeface="Arial"/>
              </a:rPr>
              <a:t>lực</a:t>
            </a:r>
            <a:r>
              <a:rPr lang="en-US" sz="2000" dirty="0">
                <a:latin typeface="Arial"/>
                <a:cs typeface="Arial"/>
              </a:rPr>
              <a:t> co </a:t>
            </a:r>
            <a:r>
              <a:rPr lang="en-US" sz="2000" dirty="0" err="1">
                <a:latin typeface="Arial"/>
                <a:cs typeface="Arial"/>
              </a:rPr>
              <a:t>yếu</a:t>
            </a:r>
            <a:r>
              <a:rPr lang="en-US" sz="2000" dirty="0">
                <a:latin typeface="Arial"/>
                <a:cs typeface="Arial"/>
              </a:rPr>
              <a:t> </a:t>
            </a:r>
            <a:r>
              <a:rPr lang="en-US" sz="2000" dirty="0" err="1">
                <a:latin typeface="Arial"/>
                <a:cs typeface="Arial"/>
              </a:rPr>
              <a:t>đi</a:t>
            </a:r>
            <a:r>
              <a:rPr lang="en-US" sz="2000" dirty="0">
                <a:latin typeface="Arial"/>
                <a:cs typeface="Arial"/>
              </a:rPr>
              <a:t>, </a:t>
            </a:r>
            <a:r>
              <a:rPr lang="en-US" sz="2000" dirty="0" err="1">
                <a:latin typeface="Arial"/>
                <a:cs typeface="Arial"/>
              </a:rPr>
              <a:t>từ</a:t>
            </a:r>
            <a:r>
              <a:rPr lang="en-US" sz="2000" dirty="0">
                <a:latin typeface="Arial"/>
                <a:cs typeface="Arial"/>
              </a:rPr>
              <a:t> 80% </a:t>
            </a:r>
            <a:r>
              <a:rPr lang="en-US" sz="2000" dirty="0" err="1">
                <a:latin typeface="Arial"/>
                <a:cs typeface="Arial"/>
              </a:rPr>
              <a:t>xuống</a:t>
            </a:r>
            <a:r>
              <a:rPr lang="en-US" sz="2000" dirty="0">
                <a:latin typeface="Arial"/>
                <a:cs typeface="Arial"/>
              </a:rPr>
              <a:t> </a:t>
            </a:r>
            <a:r>
              <a:rPr lang="en-US" sz="2000" dirty="0" err="1">
                <a:latin typeface="Arial"/>
                <a:cs typeface="Arial"/>
              </a:rPr>
              <a:t>còn</a:t>
            </a:r>
            <a:r>
              <a:rPr lang="en-US" sz="2000" dirty="0">
                <a:latin typeface="Arial"/>
                <a:cs typeface="Arial"/>
              </a:rPr>
              <a:t> 30%. </a:t>
            </a:r>
          </a:p>
        </p:txBody>
      </p:sp>
      <p:pic>
        <p:nvPicPr>
          <p:cNvPr id="5" name="Picture 4">
            <a:extLst>
              <a:ext uri="{FF2B5EF4-FFF2-40B4-BE49-F238E27FC236}">
                <a16:creationId xmlns:a16="http://schemas.microsoft.com/office/drawing/2014/main" id="{46E7926C-66B8-3965-2384-353B023B8E80}"/>
              </a:ext>
            </a:extLst>
          </p:cNvPr>
          <p:cNvPicPr>
            <a:picLocks noChangeAspect="1"/>
          </p:cNvPicPr>
          <p:nvPr/>
        </p:nvPicPr>
        <p:blipFill>
          <a:blip r:embed="rId2"/>
          <a:stretch>
            <a:fillRect/>
          </a:stretch>
        </p:blipFill>
        <p:spPr>
          <a:xfrm>
            <a:off x="1433610" y="1905000"/>
            <a:ext cx="5469466" cy="3697154"/>
          </a:xfrm>
          <a:prstGeom prst="rect">
            <a:avLst/>
          </a:prstGeom>
        </p:spPr>
      </p:pic>
    </p:spTree>
    <p:extLst>
      <p:ext uri="{BB962C8B-B14F-4D97-AF65-F5344CB8AC3E}">
        <p14:creationId xmlns:p14="http://schemas.microsoft.com/office/powerpoint/2010/main" val="3675239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B121-A932-6155-0F54-23AFB477281F}"/>
              </a:ext>
            </a:extLst>
          </p:cNvPr>
          <p:cNvSpPr>
            <a:spLocks noGrp="1"/>
          </p:cNvSpPr>
          <p:nvPr>
            <p:ph type="title"/>
          </p:nvPr>
        </p:nvSpPr>
        <p:spPr/>
        <p:txBody>
          <a:bodyPr/>
          <a:lstStyle/>
          <a:p>
            <a:r>
              <a:rPr lang="en-US" b="1" dirty="0" err="1"/>
              <a:t>Nhão</a:t>
            </a:r>
            <a:r>
              <a:rPr lang="en-US" b="1" dirty="0"/>
              <a:t> </a:t>
            </a:r>
            <a:r>
              <a:rPr lang="en-US" b="1" dirty="0" err="1"/>
              <a:t>thể</a:t>
            </a:r>
            <a:r>
              <a:rPr lang="en-US" b="1" dirty="0"/>
              <a:t> </a:t>
            </a:r>
            <a:r>
              <a:rPr lang="en-US" b="1" dirty="0" err="1"/>
              <a:t>đáy</a:t>
            </a:r>
            <a:r>
              <a:rPr lang="en-US" b="1" dirty="0"/>
              <a:t> </a:t>
            </a:r>
            <a:r>
              <a:rPr lang="en-US" b="1" dirty="0" err="1"/>
              <a:t>chậu</a:t>
            </a:r>
            <a:r>
              <a:rPr lang="en-US" b="1" dirty="0"/>
              <a:t> </a:t>
            </a:r>
          </a:p>
        </p:txBody>
      </p:sp>
      <p:sp>
        <p:nvSpPr>
          <p:cNvPr id="3" name="Content Placeholder 2">
            <a:extLst>
              <a:ext uri="{FF2B5EF4-FFF2-40B4-BE49-F238E27FC236}">
                <a16:creationId xmlns:a16="http://schemas.microsoft.com/office/drawing/2014/main" id="{12341E21-8D4D-85D6-4E8B-186AA72090BB}"/>
              </a:ext>
            </a:extLst>
          </p:cNvPr>
          <p:cNvSpPr>
            <a:spLocks noGrp="1"/>
          </p:cNvSpPr>
          <p:nvPr>
            <p:ph sz="half" idx="1"/>
          </p:nvPr>
        </p:nvSpPr>
        <p:spPr/>
        <p:txBody>
          <a:bodyPr vert="horz" lIns="91440" tIns="45720" rIns="91440" bIns="45720" rtlCol="0" anchor="t">
            <a:normAutofit fontScale="92500" lnSpcReduction="10000"/>
          </a:bodyPr>
          <a:lstStyle/>
          <a:p>
            <a:endParaRPr lang="en-US"/>
          </a:p>
        </p:txBody>
      </p:sp>
      <p:sp>
        <p:nvSpPr>
          <p:cNvPr id="4" name="Content Placeholder 3">
            <a:extLst>
              <a:ext uri="{FF2B5EF4-FFF2-40B4-BE49-F238E27FC236}">
                <a16:creationId xmlns:a16="http://schemas.microsoft.com/office/drawing/2014/main" id="{F103E5C4-82B7-E080-968B-693A9149CE4B}"/>
              </a:ext>
            </a:extLst>
          </p:cNvPr>
          <p:cNvSpPr>
            <a:spLocks noGrp="1"/>
          </p:cNvSpPr>
          <p:nvPr>
            <p:ph sz="half" idx="2"/>
          </p:nvPr>
        </p:nvSpPr>
        <p:spPr>
          <a:xfrm>
            <a:off x="7227989" y="1571989"/>
            <a:ext cx="4742173" cy="4343158"/>
          </a:xfrm>
        </p:spPr>
        <p:txBody>
          <a:bodyPr vert="horz" lIns="91440" tIns="45720" rIns="91440" bIns="45720" rtlCol="0" anchor="t">
            <a:normAutofit fontScale="92500" lnSpcReduction="10000"/>
          </a:bodyPr>
          <a:lstStyle/>
          <a:p>
            <a:endParaRPr lang="en-US" dirty="0"/>
          </a:p>
          <a:p>
            <a:pPr algn="just"/>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chậu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trúc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phía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dưới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hậu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môn</a:t>
            </a:r>
            <a:r>
              <a:rPr lang="en-US" sz="2400" dirty="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a:p>
            <a:pPr algn="just"/>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chậu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dài</a:t>
            </a:r>
            <a:r>
              <a:rPr lang="en-US" sz="2400" dirty="0">
                <a:latin typeface="Arial" panose="020B0604020202020204" pitchFamily="34" charset="0"/>
                <a:cs typeface="Arial" panose="020B0604020202020204" pitchFamily="34" charset="0"/>
              </a:rPr>
              <a:t> 4cm, </a:t>
            </a:r>
            <a:r>
              <a:rPr lang="en-US" sz="2400" dirty="0" err="1">
                <a:latin typeface="Arial" panose="020B0604020202020204" pitchFamily="34" charset="0"/>
                <a:cs typeface="Arial" panose="020B0604020202020204" pitchFamily="34" charset="0"/>
              </a:rPr>
              <a:t>hỗ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50%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a:latin typeface="Arial" panose="020B0604020202020204" pitchFamily="34" charset="0"/>
                <a:cs typeface="Arial" panose="020B0604020202020204" pitchFamily="34" charset="0"/>
              </a:rPr>
              <a:t>. </a:t>
            </a:r>
            <a:r>
              <a:rPr lang="en-US" sz="2400">
                <a:latin typeface="Arial"/>
                <a:cs typeface="Arial"/>
              </a:rPr>
              <a:t>2cm dưới thể đáy chậu dính chặt đến âm đạo và hậu môn. </a:t>
            </a:r>
          </a:p>
          <a:p>
            <a:pPr algn="just"/>
            <a:r>
              <a:rPr lang="en-US" sz="2400">
                <a:latin typeface="Arial"/>
                <a:cs typeface="Arial"/>
              </a:rPr>
              <a:t>Thể đáy chậu bám vào nhánh xuống xương mu bằng dây chằng ngang đáy chậu sâu. </a:t>
            </a:r>
          </a:p>
          <a:p>
            <a:pPr algn="just"/>
            <a:endParaRPr lang="en-US" sz="2400" dirty="0">
              <a:latin typeface="Arial" panose="020B0604020202020204" pitchFamily="34" charset="0"/>
              <a:cs typeface="Arial" panose="020B0604020202020204" pitchFamily="34" charset="0"/>
            </a:endParaRPr>
          </a:p>
          <a:p>
            <a:endParaRPr lang="en-US" dirty="0"/>
          </a:p>
          <a:p>
            <a:endParaRPr lang="en-US" dirty="0"/>
          </a:p>
        </p:txBody>
      </p:sp>
      <p:pic>
        <p:nvPicPr>
          <p:cNvPr id="5" name="Picture 4">
            <a:extLst>
              <a:ext uri="{FF2B5EF4-FFF2-40B4-BE49-F238E27FC236}">
                <a16:creationId xmlns:a16="http://schemas.microsoft.com/office/drawing/2014/main" id="{5AD76D34-61FE-99B6-F85E-DAD3341FAAA4}"/>
              </a:ext>
            </a:extLst>
          </p:cNvPr>
          <p:cNvPicPr>
            <a:picLocks noChangeAspect="1"/>
          </p:cNvPicPr>
          <p:nvPr/>
        </p:nvPicPr>
        <p:blipFill>
          <a:blip r:embed="rId2"/>
          <a:stretch>
            <a:fillRect/>
          </a:stretch>
        </p:blipFill>
        <p:spPr>
          <a:xfrm>
            <a:off x="1360170" y="1571989"/>
            <a:ext cx="5154286" cy="4897391"/>
          </a:xfrm>
          <a:prstGeom prst="rect">
            <a:avLst/>
          </a:prstGeom>
        </p:spPr>
      </p:pic>
    </p:spTree>
    <p:extLst>
      <p:ext uri="{BB962C8B-B14F-4D97-AF65-F5344CB8AC3E}">
        <p14:creationId xmlns:p14="http://schemas.microsoft.com/office/powerpoint/2010/main" val="3577392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80EB-4680-3645-1F89-97BFFF898FCA}"/>
              </a:ext>
            </a:extLst>
          </p:cNvPr>
          <p:cNvSpPr>
            <a:spLocks noGrp="1"/>
          </p:cNvSpPr>
          <p:nvPr>
            <p:ph type="title"/>
          </p:nvPr>
        </p:nvSpPr>
        <p:spPr/>
        <p:txBody>
          <a:bodyPr>
            <a:normAutofit fontScale="90000"/>
          </a:bodyPr>
          <a:lstStyle/>
          <a:p>
            <a:r>
              <a:rPr lang="en-US" sz="4000" b="1">
                <a:latin typeface="Arial" panose="020B0604020202020204" pitchFamily="34" charset="0"/>
                <a:cs typeface="Arial" panose="020B0604020202020204" pitchFamily="34" charset="0"/>
              </a:rPr>
              <a:t>Tầm quan trọng về giải phẫu và phẫu thuật của dây chằng DTP</a:t>
            </a:r>
            <a:br>
              <a:rPr lang="en-US" sz="4000">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AA8F4CDF-B612-F29C-FAB6-90185B4AB5B9}"/>
              </a:ext>
            </a:extLst>
          </p:cNvPr>
          <p:cNvPicPr>
            <a:picLocks noGrp="1" noChangeAspect="1"/>
          </p:cNvPicPr>
          <p:nvPr>
            <p:ph sz="half" idx="1"/>
          </p:nvPr>
        </p:nvPicPr>
        <p:blipFill>
          <a:blip r:embed="rId2"/>
          <a:stretch>
            <a:fillRect/>
          </a:stretch>
        </p:blipFill>
        <p:spPr>
          <a:xfrm>
            <a:off x="905282" y="2181934"/>
            <a:ext cx="5678398" cy="3721910"/>
          </a:xfrm>
          <a:prstGeom prst="rect">
            <a:avLst/>
          </a:prstGeom>
        </p:spPr>
      </p:pic>
      <p:sp>
        <p:nvSpPr>
          <p:cNvPr id="4" name="Content Placeholder 3">
            <a:extLst>
              <a:ext uri="{FF2B5EF4-FFF2-40B4-BE49-F238E27FC236}">
                <a16:creationId xmlns:a16="http://schemas.microsoft.com/office/drawing/2014/main" id="{5AC41654-FF62-FAB9-157C-99EFE3A3CD78}"/>
              </a:ext>
            </a:extLst>
          </p:cNvPr>
          <p:cNvSpPr>
            <a:spLocks noGrp="1"/>
          </p:cNvSpPr>
          <p:nvPr>
            <p:ph sz="half" idx="2"/>
          </p:nvPr>
        </p:nvSpPr>
        <p:spPr>
          <a:xfrm>
            <a:off x="7190746" y="2126222"/>
            <a:ext cx="4867903" cy="3777622"/>
          </a:xfrm>
        </p:spPr>
        <p:txBody>
          <a:bodyPr>
            <a:normAutofit/>
          </a:bodyPr>
          <a:lstStyle/>
          <a:p>
            <a:pPr algn="just"/>
            <a:r>
              <a:rPr lang="en-US" sz="2400">
                <a:latin typeface="Arial" panose="020B0604020202020204" pitchFamily="34" charset="0"/>
                <a:cs typeface="Arial" panose="020B0604020202020204" pitchFamily="34" charset="0"/>
              </a:rPr>
              <a:t>Thành phần chính của PB là DTP gắn PB vào xương mu.. </a:t>
            </a:r>
          </a:p>
          <a:p>
            <a:pPr algn="just"/>
            <a:r>
              <a:rPr lang="en-US" sz="2400">
                <a:latin typeface="Arial" panose="020B0604020202020204" pitchFamily="34" charset="0"/>
                <a:cs typeface="Arial" panose="020B0604020202020204" pitchFamily="34" charset="0"/>
              </a:rPr>
              <a:t>DTP có thể dãn dài gây hội chứng đáy chậu sa. </a:t>
            </a:r>
          </a:p>
          <a:p>
            <a:pPr algn="just"/>
            <a:r>
              <a:rPr lang="en-US" sz="2400">
                <a:latin typeface="Arial" panose="020B0604020202020204" pitchFamily="34" charset="0"/>
                <a:cs typeface="Arial" panose="020B0604020202020204" pitchFamily="34" charset="0"/>
              </a:rPr>
              <a:t>Thương tổn này có thể sửa chữa bằng cách gắn một dãy làm chắc xuyên DTP phía sau ngành xuống của xương mu. </a:t>
            </a:r>
          </a:p>
          <a:p>
            <a:endParaRPr lang="en-US"/>
          </a:p>
        </p:txBody>
      </p:sp>
    </p:spTree>
    <p:extLst>
      <p:ext uri="{BB962C8B-B14F-4D97-AF65-F5344CB8AC3E}">
        <p14:creationId xmlns:p14="http://schemas.microsoft.com/office/powerpoint/2010/main" val="2988941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CEA94-1A58-90CE-48EF-A2115D5E6DB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CD19FD5-8923-E5F8-F8AB-6BF438BF2CEB}"/>
              </a:ext>
            </a:extLst>
          </p:cNvPr>
          <p:cNvSpPr>
            <a:spLocks noGrp="1"/>
          </p:cNvSpPr>
          <p:nvPr>
            <p:ph sz="half" idx="2"/>
          </p:nvPr>
        </p:nvSpPr>
        <p:spPr>
          <a:xfrm>
            <a:off x="6549390" y="1143000"/>
            <a:ext cx="4955221" cy="5459559"/>
          </a:xfrm>
        </p:spPr>
        <p:txBody>
          <a:bodyPr>
            <a:normAutofit fontScale="77500" lnSpcReduction="20000"/>
          </a:bodyPr>
          <a:lstStyle/>
          <a:p>
            <a:pPr algn="just"/>
            <a:r>
              <a:rPr lang="en-US" sz="3800">
                <a:latin typeface="Arial" panose="020B0604020202020204" pitchFamily="34" charset="0"/>
                <a:cs typeface="Arial" panose="020B0604020202020204" pitchFamily="34" charset="0"/>
              </a:rPr>
              <a:t>Chức năng thể đáy chậu liên quan đến chức năng USL. PB và USL hoạt động như một đơn vị. </a:t>
            </a:r>
          </a:p>
          <a:p>
            <a:pPr algn="just"/>
            <a:r>
              <a:rPr lang="en-US" sz="3800">
                <a:latin typeface="Arial" panose="020B0604020202020204" pitchFamily="34" charset="0"/>
                <a:cs typeface="Arial" panose="020B0604020202020204" pitchFamily="34" charset="0"/>
              </a:rPr>
              <a:t>Mạc trực tràng – âm đạo đi từ thề đáy chậu đến cổ tử cung giúp neo giữ PB khi vector hướng ra sau LP/LMA co. </a:t>
            </a:r>
          </a:p>
          <a:p>
            <a:pPr algn="just"/>
            <a:r>
              <a:rPr lang="en-US" sz="3800">
                <a:latin typeface="Arial" panose="020B0604020202020204" pitchFamily="34" charset="0"/>
                <a:cs typeface="Arial" panose="020B0604020202020204" pitchFamily="34" charset="0"/>
              </a:rPr>
              <a:t>Làm căng RVF làm phẳng niêm mạc trực tràng giúp tống phân dễ dàng hơn do làm giảm ma sát với dòng phân. </a:t>
            </a:r>
          </a:p>
          <a:p>
            <a:endParaRPr lang="en-US"/>
          </a:p>
        </p:txBody>
      </p:sp>
      <p:pic>
        <p:nvPicPr>
          <p:cNvPr id="7" name="Picture 7" descr="Diagram&#10;&#10;Description automatically generated">
            <a:extLst>
              <a:ext uri="{FF2B5EF4-FFF2-40B4-BE49-F238E27FC236}">
                <a16:creationId xmlns:a16="http://schemas.microsoft.com/office/drawing/2014/main" id="{FED6B81D-1AAF-EBAE-651E-ACD7987CB9A6}"/>
              </a:ext>
            </a:extLst>
          </p:cNvPr>
          <p:cNvPicPr>
            <a:picLocks noGrp="1" noChangeAspect="1"/>
          </p:cNvPicPr>
          <p:nvPr>
            <p:ph sz="half" idx="1"/>
          </p:nvPr>
        </p:nvPicPr>
        <p:blipFill>
          <a:blip r:embed="rId2"/>
          <a:stretch>
            <a:fillRect/>
          </a:stretch>
        </p:blipFill>
        <p:spPr>
          <a:xfrm>
            <a:off x="468631" y="980115"/>
            <a:ext cx="5803328" cy="5622444"/>
          </a:xfrm>
        </p:spPr>
      </p:pic>
    </p:spTree>
    <p:extLst>
      <p:ext uri="{BB962C8B-B14F-4D97-AF65-F5344CB8AC3E}">
        <p14:creationId xmlns:p14="http://schemas.microsoft.com/office/powerpoint/2010/main" val="3240574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6027-758D-531B-703B-0FCDFF9ABA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ADAD60-A9B0-68C4-962C-97311D4CF8B0}"/>
              </a:ext>
            </a:extLst>
          </p:cNvPr>
          <p:cNvSpPr>
            <a:spLocks noGrp="1"/>
          </p:cNvSpPr>
          <p:nvPr>
            <p:ph sz="half" idx="1"/>
          </p:nvPr>
        </p:nvSpPr>
        <p:spPr/>
        <p:txBody>
          <a:bodyPr vert="horz" lIns="91440" tIns="45720" rIns="91440" bIns="45720" rtlCol="0" anchor="t">
            <a:normAutofit lnSpcReduction="10000"/>
          </a:bodyPr>
          <a:lstStyle/>
          <a:p>
            <a:endParaRPr lang="en-US"/>
          </a:p>
        </p:txBody>
      </p:sp>
      <p:sp>
        <p:nvSpPr>
          <p:cNvPr id="4" name="Content Placeholder 3">
            <a:extLst>
              <a:ext uri="{FF2B5EF4-FFF2-40B4-BE49-F238E27FC236}">
                <a16:creationId xmlns:a16="http://schemas.microsoft.com/office/drawing/2014/main" id="{066764D7-7A13-23B4-4F3A-EE0A5DCEA112}"/>
              </a:ext>
            </a:extLst>
          </p:cNvPr>
          <p:cNvSpPr>
            <a:spLocks noGrp="1"/>
          </p:cNvSpPr>
          <p:nvPr>
            <p:ph sz="half" idx="2"/>
          </p:nvPr>
        </p:nvSpPr>
        <p:spPr>
          <a:xfrm>
            <a:off x="7190747" y="2126222"/>
            <a:ext cx="4313864" cy="3908818"/>
          </a:xfrm>
        </p:spPr>
        <p:txBody>
          <a:bodyPr vert="horz" lIns="91440" tIns="45720" rIns="91440" bIns="45720" rtlCol="0" anchor="t">
            <a:normAutofit lnSpcReduction="10000"/>
          </a:bodyPr>
          <a:lstStyle/>
          <a:p>
            <a:pPr algn="just"/>
            <a:r>
              <a:rPr lang="en-US" sz="2400">
                <a:latin typeface="Arial" panose="020B0604020202020204" pitchFamily="34" charset="0"/>
                <a:cs typeface="Arial" panose="020B0604020202020204" pitchFamily="34" charset="0"/>
              </a:rPr>
              <a:t>Tổn thương cấu trúc PB, chỗ bám vào RVF có thể bệnh nhân phải lấy tay cố định đáy chậu khi đại tiện và gây sa niêm mạc hay sa trĩ khi tống phân. </a:t>
            </a:r>
          </a:p>
          <a:p>
            <a:pPr algn="just"/>
            <a:r>
              <a:rPr lang="en-US" sz="2400">
                <a:latin typeface="Arial" panose="020B0604020202020204" pitchFamily="34" charset="0"/>
                <a:cs typeface="Arial" panose="020B0604020202020204" pitchFamily="34" charset="0"/>
              </a:rPr>
              <a:t>DTP </a:t>
            </a:r>
            <a:r>
              <a:rPr lang="en-US" sz="2400" dirty="0" err="1">
                <a:latin typeface="Arial" panose="020B0604020202020204" pitchFamily="34" charset="0"/>
                <a:cs typeface="Arial" panose="020B0604020202020204" pitchFamily="34" charset="0"/>
              </a:rPr>
              <a:t>treo</a:t>
            </a:r>
            <a:r>
              <a:rPr lang="en-US" sz="2400">
                <a:latin typeface="Arial" panose="020B0604020202020204" pitchFamily="34" charset="0"/>
                <a:cs typeface="Arial" panose="020B0604020202020204" pitchFamily="34" charset="0"/>
              </a:rPr>
              <a:t> PB </a:t>
            </a:r>
            <a:r>
              <a:rPr lang="en-US" sz="2400" dirty="0" err="1">
                <a:latin typeface="Arial" panose="020B0604020202020204" pitchFamily="34" charset="0"/>
                <a:cs typeface="Arial" panose="020B0604020202020204" pitchFamily="34" charset="0"/>
              </a:rPr>
              <a:t>vào</a:t>
            </a:r>
            <a:r>
              <a:rPr lang="en-US"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xương</a:t>
            </a:r>
            <a:r>
              <a:rPr lang="en-US" sz="2400">
                <a:latin typeface="Arial" panose="020B0604020202020204" pitchFamily="34" charset="0"/>
                <a:cs typeface="Arial" panose="020B0604020202020204" pitchFamily="34" charset="0"/>
              </a:rPr>
              <a:t> mu </a:t>
            </a:r>
            <a:r>
              <a:rPr lang="en-US" sz="2400" dirty="0" err="1">
                <a:latin typeface="Arial" panose="020B0604020202020204" pitchFamily="34" charset="0"/>
                <a:cs typeface="Arial" panose="020B0604020202020204" pitchFamily="34" charset="0"/>
              </a:rPr>
              <a:t>làm</a:t>
            </a:r>
            <a:r>
              <a:rPr lang="en-US"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chắc</a:t>
            </a:r>
            <a:r>
              <a:rPr lang="en-US" sz="2400">
                <a:latin typeface="Arial" panose="020B0604020202020204" pitchFamily="34" charset="0"/>
                <a:cs typeface="Arial" panose="020B0604020202020204" pitchFamily="34" charset="0"/>
              </a:rPr>
              <a:t> PB. </a:t>
            </a:r>
            <a:endParaRPr lang="en-US" sz="2400" dirty="0">
              <a:latin typeface="Arial" panose="020B0604020202020204" pitchFamily="34" charset="0"/>
              <a:cs typeface="Arial" panose="020B0604020202020204" pitchFamily="34" charset="0"/>
            </a:endParaRPr>
          </a:p>
          <a:p>
            <a:pPr algn="just"/>
            <a:r>
              <a:rPr lang="en-US" sz="2400" dirty="0" err="1">
                <a:latin typeface="Arial" panose="020B0604020202020204" pitchFamily="34" charset="0"/>
                <a:cs typeface="Arial" panose="020B0604020202020204" pitchFamily="34" charset="0"/>
              </a:rPr>
              <a:t>Nhão</a:t>
            </a:r>
            <a:r>
              <a:rPr lang="en-US" sz="2400">
                <a:latin typeface="Arial" panose="020B0604020202020204" pitchFamily="34" charset="0"/>
                <a:cs typeface="Arial" panose="020B0604020202020204" pitchFamily="34" charset="0"/>
              </a:rPr>
              <a:t> DTP </a:t>
            </a:r>
            <a:r>
              <a:rPr lang="en-US" sz="2400" dirty="0" err="1">
                <a:latin typeface="Arial" panose="020B0604020202020204" pitchFamily="34" charset="0"/>
                <a:cs typeface="Arial" panose="020B0604020202020204" pitchFamily="34" charset="0"/>
              </a:rPr>
              <a:t>có</a:t>
            </a:r>
            <a:r>
              <a:rPr lang="en-US"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gây</a:t>
            </a:r>
            <a:r>
              <a:rPr lang="en-US"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hội</a:t>
            </a:r>
            <a:r>
              <a:rPr lang="en-US"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chứng</a:t>
            </a:r>
            <a:r>
              <a:rPr lang="en-US"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a:t>
            </a:r>
            <a:r>
              <a:rPr lang="en-US"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đáy</a:t>
            </a:r>
            <a:r>
              <a:rPr lang="en-US"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chậu</a:t>
            </a:r>
            <a:r>
              <a:rPr lang="en-US" sz="240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dirty="0"/>
              <a:t> </a:t>
            </a:r>
            <a:endParaRPr lang="en-US"/>
          </a:p>
        </p:txBody>
      </p:sp>
      <p:pic>
        <p:nvPicPr>
          <p:cNvPr id="6" name="Content Placeholder 4" descr="A picture containing indoor&#10;&#10;Description automatically generated">
            <a:extLst>
              <a:ext uri="{FF2B5EF4-FFF2-40B4-BE49-F238E27FC236}">
                <a16:creationId xmlns:a16="http://schemas.microsoft.com/office/drawing/2014/main" id="{63A5C9F0-6F78-3120-14F0-13DFAD3C8A5B}"/>
              </a:ext>
            </a:extLst>
          </p:cNvPr>
          <p:cNvPicPr>
            <a:picLocks noChangeAspect="1"/>
          </p:cNvPicPr>
          <p:nvPr/>
        </p:nvPicPr>
        <p:blipFill>
          <a:blip r:embed="rId2"/>
          <a:stretch>
            <a:fillRect/>
          </a:stretch>
        </p:blipFill>
        <p:spPr>
          <a:xfrm>
            <a:off x="994410" y="1930786"/>
            <a:ext cx="6072823" cy="3980436"/>
          </a:xfrm>
          <a:prstGeom prst="rect">
            <a:avLst/>
          </a:prstGeom>
        </p:spPr>
      </p:pic>
    </p:spTree>
    <p:extLst>
      <p:ext uri="{BB962C8B-B14F-4D97-AF65-F5344CB8AC3E}">
        <p14:creationId xmlns:p14="http://schemas.microsoft.com/office/powerpoint/2010/main" val="401765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2C42D-5CFC-25A6-DE2C-773127313C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6D0253-68FB-707F-7AB1-14A15921A926}"/>
              </a:ext>
            </a:extLst>
          </p:cNvPr>
          <p:cNvSpPr>
            <a:spLocks noGrp="1"/>
          </p:cNvSpPr>
          <p:nvPr>
            <p:ph sz="half" idx="1"/>
          </p:nvPr>
        </p:nvSpPr>
        <p:spPr/>
        <p:txBody>
          <a:bodyPr vert="horz" lIns="91440" tIns="45720" rIns="91440" bIns="45720" rtlCol="0" anchor="t">
            <a:normAutofit/>
          </a:bodyPr>
          <a:lstStyle/>
          <a:p>
            <a:endParaRPr lang="en-US"/>
          </a:p>
        </p:txBody>
      </p:sp>
      <p:sp>
        <p:nvSpPr>
          <p:cNvPr id="4" name="Content Placeholder 3">
            <a:extLst>
              <a:ext uri="{FF2B5EF4-FFF2-40B4-BE49-F238E27FC236}">
                <a16:creationId xmlns:a16="http://schemas.microsoft.com/office/drawing/2014/main" id="{28547A19-44E2-B556-3006-4373DCAD6581}"/>
              </a:ext>
            </a:extLst>
          </p:cNvPr>
          <p:cNvSpPr>
            <a:spLocks noGrp="1"/>
          </p:cNvSpPr>
          <p:nvPr>
            <p:ph sz="half" idx="2"/>
          </p:nvPr>
        </p:nvSpPr>
        <p:spPr>
          <a:xfrm>
            <a:off x="7048767" y="1428992"/>
            <a:ext cx="4313864" cy="4804898"/>
          </a:xfrm>
        </p:spPr>
        <p:txBody>
          <a:bodyPr vert="horz" lIns="91440" tIns="45720" rIns="91440" bIns="45720" rtlCol="0" anchor="t">
            <a:noAutofit/>
          </a:bodyPr>
          <a:lstStyle/>
          <a:p>
            <a:pPr algn="just"/>
            <a:r>
              <a:rPr lang="en-US" sz="2000">
                <a:latin typeface="Arial"/>
                <a:cs typeface="Arial"/>
              </a:rPr>
              <a:t>Tổn thương USL có thể gây sa âm đạo và trực tràng. Sa trực tràng có thể gây lồng trực tràng và các triệu chứng của tống phân tắc nghẽn. </a:t>
            </a:r>
            <a:endParaRPr lang="en-US" sz="2000">
              <a:latin typeface="Arial" panose="020B0604020202020204" pitchFamily="34" charset="0"/>
              <a:cs typeface="Arial" panose="020B0604020202020204" pitchFamily="34" charset="0"/>
            </a:endParaRPr>
          </a:p>
          <a:p>
            <a:pPr algn="just"/>
            <a:r>
              <a:rPr lang="en-US" sz="2000">
                <a:latin typeface="Arial"/>
                <a:cs typeface="Arial"/>
              </a:rPr>
              <a:t>Không căng được RVF bị nhão và kéo phần dưới của trực tràng lên phía trên có thể góp phần tạo áp lực phía sau mô. </a:t>
            </a:r>
            <a:endParaRPr lang="en-US" sz="2000">
              <a:latin typeface="Arial" panose="020B0604020202020204" pitchFamily="34" charset="0"/>
              <a:cs typeface="Arial" panose="020B0604020202020204" pitchFamily="34" charset="0"/>
            </a:endParaRPr>
          </a:p>
          <a:p>
            <a:pPr algn="just"/>
            <a:r>
              <a:rPr lang="en-US" sz="2000">
                <a:latin typeface="Arial"/>
                <a:cs typeface="Arial"/>
              </a:rPr>
              <a:t>Điều này gây sa niêm mạc trực tràng, trĩ và nếu áp lực ra phía sau đủ lớn sẽ gây ra loét đơn độc của trực tràng. </a:t>
            </a:r>
            <a:endParaRPr lang="en-US" sz="2000">
              <a:latin typeface="Arial" panose="020B0604020202020204" pitchFamily="34" charset="0"/>
              <a:cs typeface="Arial" panose="020B0604020202020204" pitchFamily="34" charset="0"/>
            </a:endParaRPr>
          </a:p>
          <a:p>
            <a:pPr algn="just"/>
            <a:endParaRPr lang="en-US" sz="2000">
              <a:latin typeface="Arial" panose="020B0604020202020204" pitchFamily="34" charset="0"/>
              <a:cs typeface="Arial" panose="020B0604020202020204" pitchFamily="34" charset="0"/>
            </a:endParaRPr>
          </a:p>
        </p:txBody>
      </p:sp>
      <p:pic>
        <p:nvPicPr>
          <p:cNvPr id="6" name="Content Placeholder 5" descr="Diagram&#10;&#10;Description automatically generated">
            <a:extLst>
              <a:ext uri="{FF2B5EF4-FFF2-40B4-BE49-F238E27FC236}">
                <a16:creationId xmlns:a16="http://schemas.microsoft.com/office/drawing/2014/main" id="{4A2E82F5-EBB5-94C7-52EF-F8E6DB9DFF2A}"/>
              </a:ext>
            </a:extLst>
          </p:cNvPr>
          <p:cNvPicPr>
            <a:picLocks noChangeAspect="1"/>
          </p:cNvPicPr>
          <p:nvPr/>
        </p:nvPicPr>
        <p:blipFill>
          <a:blip r:embed="rId2"/>
          <a:stretch>
            <a:fillRect/>
          </a:stretch>
        </p:blipFill>
        <p:spPr>
          <a:xfrm>
            <a:off x="2592924" y="2172626"/>
            <a:ext cx="4305814" cy="4061264"/>
          </a:xfrm>
          <a:prstGeom prst="rect">
            <a:avLst/>
          </a:prstGeom>
        </p:spPr>
      </p:pic>
    </p:spTree>
    <p:extLst>
      <p:ext uri="{BB962C8B-B14F-4D97-AF65-F5344CB8AC3E}">
        <p14:creationId xmlns:p14="http://schemas.microsoft.com/office/powerpoint/2010/main" val="230859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77186-4491-0D3E-F932-8D9317C84AA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7EDC721-3D65-708C-8766-5DA552655D43}"/>
              </a:ext>
            </a:extLst>
          </p:cNvPr>
          <p:cNvSpPr>
            <a:spLocks noGrp="1"/>
          </p:cNvSpPr>
          <p:nvPr>
            <p:ph sz="half" idx="1"/>
          </p:nvPr>
        </p:nvSpPr>
        <p:spPr>
          <a:xfrm>
            <a:off x="1528885" y="2133600"/>
            <a:ext cx="5374191" cy="3777622"/>
          </a:xfrm>
        </p:spPr>
        <p:txBody>
          <a:bodyPr>
            <a:normAutofit/>
          </a:bodyPr>
          <a:lstStyle/>
          <a:p>
            <a:pPr algn="just"/>
            <a:r>
              <a:rPr lang="en-US" sz="2400">
                <a:solidFill>
                  <a:schemeClr val="tx2">
                    <a:lumMod val="75000"/>
                  </a:schemeClr>
                </a:solidFill>
                <a:latin typeface="Arial"/>
                <a:cs typeface="Arial"/>
              </a:rPr>
              <a:t>Chẩn đoán, củng cố và sửa </a:t>
            </a:r>
            <a:br>
              <a:rPr lang="en-US" sz="2400">
                <a:solidFill>
                  <a:schemeClr val="tx2">
                    <a:lumMod val="75000"/>
                  </a:schemeClr>
                </a:solidFill>
                <a:latin typeface="Arial"/>
                <a:cs typeface="Arial"/>
              </a:rPr>
            </a:br>
            <a:r>
              <a:rPr lang="en-US" sz="2400">
                <a:solidFill>
                  <a:schemeClr val="tx2">
                    <a:lumMod val="75000"/>
                  </a:schemeClr>
                </a:solidFill>
                <a:latin typeface="Arial"/>
                <a:cs typeface="Arial"/>
              </a:rPr>
              <a:t>chữa các dây chằng treo điều trị sa tạng chậu (POP).</a:t>
            </a:r>
          </a:p>
          <a:p>
            <a:pPr algn="just"/>
            <a:endParaRPr lang="en-US" sz="2400">
              <a:solidFill>
                <a:schemeClr val="tx2">
                  <a:lumMod val="75000"/>
                </a:schemeClr>
              </a:solidFill>
              <a:latin typeface="Arial"/>
              <a:cs typeface="Arial"/>
            </a:endParaRPr>
          </a:p>
          <a:p>
            <a:pPr algn="just"/>
            <a:r>
              <a:rPr lang="en-US" sz="2400">
                <a:solidFill>
                  <a:schemeClr val="tx2">
                    <a:lumMod val="75000"/>
                  </a:schemeClr>
                </a:solidFill>
                <a:latin typeface="Arial"/>
                <a:cs typeface="Arial"/>
              </a:rPr>
              <a:t>Cải thiện đau mạn tính vùng </a:t>
            </a:r>
            <a:br>
              <a:rPr lang="en-US" sz="2400">
                <a:solidFill>
                  <a:schemeClr val="tx2">
                    <a:lumMod val="75000"/>
                  </a:schemeClr>
                </a:solidFill>
                <a:latin typeface="Arial"/>
                <a:cs typeface="Arial"/>
              </a:rPr>
            </a:br>
            <a:r>
              <a:rPr lang="en-US" sz="2400">
                <a:solidFill>
                  <a:schemeClr val="tx2">
                    <a:lumMod val="75000"/>
                  </a:schemeClr>
                </a:solidFill>
                <a:latin typeface="Arial"/>
                <a:cs typeface="Arial"/>
              </a:rPr>
              <a:t>chậu, cải thiện rối loạn chức </a:t>
            </a:r>
            <a:br>
              <a:rPr lang="en-US" sz="2400">
                <a:solidFill>
                  <a:schemeClr val="tx2">
                    <a:lumMod val="75000"/>
                  </a:schemeClr>
                </a:solidFill>
                <a:latin typeface="Arial"/>
                <a:cs typeface="Arial"/>
              </a:rPr>
            </a:br>
            <a:r>
              <a:rPr lang="en-US" sz="2400">
                <a:solidFill>
                  <a:schemeClr val="tx2">
                    <a:lumMod val="75000"/>
                  </a:schemeClr>
                </a:solidFill>
                <a:latin typeface="Arial"/>
                <a:cs typeface="Arial"/>
              </a:rPr>
              <a:t>năng đóng và tống xuất của </a:t>
            </a:r>
            <a:br>
              <a:rPr lang="en-US" sz="2400">
                <a:solidFill>
                  <a:schemeClr val="tx2">
                    <a:lumMod val="75000"/>
                  </a:schemeClr>
                </a:solidFill>
                <a:latin typeface="Arial"/>
                <a:cs typeface="Arial"/>
              </a:rPr>
            </a:br>
            <a:r>
              <a:rPr lang="en-US" sz="2400">
                <a:solidFill>
                  <a:schemeClr val="tx2">
                    <a:lumMod val="75000"/>
                  </a:schemeClr>
                </a:solidFill>
                <a:latin typeface="Arial"/>
                <a:cs typeface="Arial"/>
              </a:rPr>
              <a:t>bàng quang và ruột.</a:t>
            </a:r>
          </a:p>
          <a:p>
            <a:endParaRPr lang="en-US"/>
          </a:p>
        </p:txBody>
      </p:sp>
      <p:pic>
        <p:nvPicPr>
          <p:cNvPr id="7" name="Picture 5" descr="Graphical user interface&#10;&#10;Description automatically generated">
            <a:extLst>
              <a:ext uri="{FF2B5EF4-FFF2-40B4-BE49-F238E27FC236}">
                <a16:creationId xmlns:a16="http://schemas.microsoft.com/office/drawing/2014/main" id="{9FFEF8AE-378F-6859-76BC-F1B676C00DCB}"/>
              </a:ext>
            </a:extLst>
          </p:cNvPr>
          <p:cNvPicPr>
            <a:picLocks noGrp="1" noChangeAspect="1"/>
          </p:cNvPicPr>
          <p:nvPr>
            <p:ph sz="half" idx="2"/>
          </p:nvPr>
        </p:nvPicPr>
        <p:blipFill>
          <a:blip r:embed="rId2"/>
          <a:stretch>
            <a:fillRect/>
          </a:stretch>
        </p:blipFill>
        <p:spPr>
          <a:xfrm>
            <a:off x="8032872" y="2125663"/>
            <a:ext cx="2630243" cy="3778250"/>
          </a:xfrm>
        </p:spPr>
      </p:pic>
    </p:spTree>
    <p:extLst>
      <p:ext uri="{BB962C8B-B14F-4D97-AF65-F5344CB8AC3E}">
        <p14:creationId xmlns:p14="http://schemas.microsoft.com/office/powerpoint/2010/main" val="1371882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5C7C-9F07-07E2-0FBD-06C8E0B3D3E7}"/>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BỆNH SINH GIẢI PHẪU HỌC GÂY “TỐNG PHÂN TẮC NGHẼN”</a:t>
            </a:r>
          </a:p>
        </p:txBody>
      </p:sp>
      <p:pic>
        <p:nvPicPr>
          <p:cNvPr id="7" name="Picture 7" descr="A picture containing graphical user interface&#10;&#10;Description automatically generated">
            <a:extLst>
              <a:ext uri="{FF2B5EF4-FFF2-40B4-BE49-F238E27FC236}">
                <a16:creationId xmlns:a16="http://schemas.microsoft.com/office/drawing/2014/main" id="{D5FA3A21-D285-A070-AD8C-294945E2B696}"/>
              </a:ext>
            </a:extLst>
          </p:cNvPr>
          <p:cNvPicPr>
            <a:picLocks noGrp="1" noChangeAspect="1"/>
          </p:cNvPicPr>
          <p:nvPr>
            <p:ph sz="half" idx="1"/>
          </p:nvPr>
        </p:nvPicPr>
        <p:blipFill>
          <a:blip r:embed="rId2"/>
          <a:stretch>
            <a:fillRect/>
          </a:stretch>
        </p:blipFill>
        <p:spPr>
          <a:xfrm>
            <a:off x="3781063" y="2020092"/>
            <a:ext cx="2965331" cy="2495012"/>
          </a:xfrm>
        </p:spPr>
      </p:pic>
      <p:sp>
        <p:nvSpPr>
          <p:cNvPr id="4" name="Content Placeholder 3">
            <a:extLst>
              <a:ext uri="{FF2B5EF4-FFF2-40B4-BE49-F238E27FC236}">
                <a16:creationId xmlns:a16="http://schemas.microsoft.com/office/drawing/2014/main" id="{A8FE52E9-D3B5-87F5-13E8-6C4D6D23CAA3}"/>
              </a:ext>
            </a:extLst>
          </p:cNvPr>
          <p:cNvSpPr>
            <a:spLocks noGrp="1"/>
          </p:cNvSpPr>
          <p:nvPr>
            <p:ph sz="half" idx="2"/>
          </p:nvPr>
        </p:nvSpPr>
        <p:spPr>
          <a:xfrm>
            <a:off x="7190746" y="2126222"/>
            <a:ext cx="4616443" cy="4366018"/>
          </a:xfrm>
        </p:spPr>
        <p:txBody>
          <a:bodyPr>
            <a:noAutofit/>
          </a:bodyPr>
          <a:lstStyle/>
          <a:p>
            <a:pPr algn="just"/>
            <a:r>
              <a:rPr lang="en-US" sz="2400">
                <a:latin typeface="Arial" panose="020B0604020202020204" pitchFamily="34" charset="0"/>
                <a:cs typeface="Arial" panose="020B0604020202020204" pitchFamily="34" charset="0"/>
              </a:rPr>
              <a:t>USL nhão có thể gây suy yếu lực mở niệu đạo và hậu môn trực tràng của LP/LMA. </a:t>
            </a:r>
          </a:p>
          <a:p>
            <a:pPr algn="just"/>
            <a:r>
              <a:rPr lang="en-US" sz="2400">
                <a:latin typeface="Arial" panose="020B0604020202020204" pitchFamily="34" charset="0"/>
                <a:cs typeface="Arial" panose="020B0604020202020204" pitchFamily="34" charset="0"/>
              </a:rPr>
              <a:t>Gây táo bón hay đại tiện/tống phân tắc  nghẽn.</a:t>
            </a:r>
          </a:p>
          <a:p>
            <a:pPr algn="just"/>
            <a:r>
              <a:rPr lang="en-US" sz="2400">
                <a:latin typeface="Arial" panose="020B0604020202020204" pitchFamily="34" charset="0"/>
                <a:cs typeface="Arial" panose="020B0604020202020204" pitchFamily="34" charset="0"/>
              </a:rPr>
              <a:t>Điều trị bằng TFS làm cải thiện triệu chứng.</a:t>
            </a:r>
          </a:p>
        </p:txBody>
      </p:sp>
      <p:pic>
        <p:nvPicPr>
          <p:cNvPr id="6" name="Content Placeholder 5" descr="Diagram&#10;&#10;Description automatically generated">
            <a:extLst>
              <a:ext uri="{FF2B5EF4-FFF2-40B4-BE49-F238E27FC236}">
                <a16:creationId xmlns:a16="http://schemas.microsoft.com/office/drawing/2014/main" id="{5B7DEB42-38F6-25B5-53EA-9C8EA00B6E14}"/>
              </a:ext>
            </a:extLst>
          </p:cNvPr>
          <p:cNvPicPr>
            <a:picLocks noChangeAspect="1"/>
          </p:cNvPicPr>
          <p:nvPr/>
        </p:nvPicPr>
        <p:blipFill>
          <a:blip r:embed="rId3"/>
          <a:stretch>
            <a:fillRect/>
          </a:stretch>
        </p:blipFill>
        <p:spPr>
          <a:xfrm>
            <a:off x="635801" y="2623660"/>
            <a:ext cx="3118659" cy="2503808"/>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D3A54F43-BF4B-A3F4-E420-B811D624E0A0}"/>
              </a:ext>
            </a:extLst>
          </p:cNvPr>
          <p:cNvPicPr>
            <a:picLocks noChangeAspect="1"/>
          </p:cNvPicPr>
          <p:nvPr/>
        </p:nvPicPr>
        <p:blipFill>
          <a:blip r:embed="rId4"/>
          <a:stretch>
            <a:fillRect/>
          </a:stretch>
        </p:blipFill>
        <p:spPr>
          <a:xfrm>
            <a:off x="3761117" y="4499955"/>
            <a:ext cx="2872596" cy="2243185"/>
          </a:xfrm>
          <a:prstGeom prst="rect">
            <a:avLst/>
          </a:prstGeom>
        </p:spPr>
      </p:pic>
    </p:spTree>
    <p:extLst>
      <p:ext uri="{BB962C8B-B14F-4D97-AF65-F5344CB8AC3E}">
        <p14:creationId xmlns:p14="http://schemas.microsoft.com/office/powerpoint/2010/main" val="4039530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C3D8-6C00-D654-1819-040AD8DCD1B2}"/>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TỒN TẠI NGHỊCH LÝ ĐẠI TIỆN TẮC NGHẼN VÀ SÓN PHÂN ĐỒNG THỜI</a:t>
            </a:r>
          </a:p>
        </p:txBody>
      </p:sp>
      <p:sp>
        <p:nvSpPr>
          <p:cNvPr id="3" name="Content Placeholder 2">
            <a:extLst>
              <a:ext uri="{FF2B5EF4-FFF2-40B4-BE49-F238E27FC236}">
                <a16:creationId xmlns:a16="http://schemas.microsoft.com/office/drawing/2014/main" id="{9BB6D52C-16A7-4531-FEEA-996E5BBE774E}"/>
              </a:ext>
            </a:extLst>
          </p:cNvPr>
          <p:cNvSpPr>
            <a:spLocks noGrp="1"/>
          </p:cNvSpPr>
          <p:nvPr>
            <p:ph sz="half" idx="1"/>
          </p:nvPr>
        </p:nvSpPr>
        <p:spPr>
          <a:xfrm>
            <a:off x="1165860" y="1760220"/>
            <a:ext cx="5737216" cy="4473670"/>
          </a:xfrm>
        </p:spPr>
        <p:txBody>
          <a:bodyPr>
            <a:normAutofit fontScale="92500" lnSpcReduction="20000"/>
          </a:bodyPr>
          <a:lstStyle/>
          <a:p>
            <a:pPr algn="just"/>
            <a:r>
              <a:rPr lang="en-US" sz="2400">
                <a:latin typeface="Arial" panose="020B0604020202020204" pitchFamily="34" charset="0"/>
                <a:cs typeface="Arial" panose="020B0604020202020204" pitchFamily="34" charset="0"/>
              </a:rPr>
              <a:t>Thực tế ODS và FI có thể tồn tại đồng thời. USL nhão có thể giải thích cho cả hai. Đóng HMTT đạt được bằng cách trực tràng được căng ra phía sau và xoay theo vector lực ra sau/xuống dưới (LP/LMA) chung quanh PRM co, để tạo nên gốc HMTT, </a:t>
            </a:r>
          </a:p>
          <a:p>
            <a:pPr algn="just"/>
            <a:r>
              <a:rPr lang="en-US" sz="2400">
                <a:latin typeface="Arial" panose="020B0604020202020204" pitchFamily="34" charset="0"/>
                <a:cs typeface="Arial" panose="020B0604020202020204" pitchFamily="34" charset="0"/>
              </a:rPr>
              <a:t>Giãn PRM cho phép vector lực xuống dưới và ra sau mở gốc hậu môn trực tràng, ARA.</a:t>
            </a:r>
          </a:p>
          <a:p>
            <a:pPr algn="just"/>
            <a:r>
              <a:rPr lang="en-US" sz="2400">
                <a:latin typeface="Arial" panose="020B0604020202020204" pitchFamily="34" charset="0"/>
                <a:cs typeface="Arial" panose="020B0604020202020204" pitchFamily="34" charset="0"/>
              </a:rPr>
              <a:t>Giãn PRM cho phép vector ra sau/xuống dưới mở góc HMTT. Nhão USL làm suy yếu cả hai cơ chế. BN không thể đóng chặt (FI) hay mở đủ HMTT (ODS).</a:t>
            </a:r>
          </a:p>
          <a:p>
            <a:pPr algn="just"/>
            <a:endParaRPr lang="en-US" sz="2400">
              <a:latin typeface="Arial" panose="020B0604020202020204" pitchFamily="34" charset="0"/>
              <a:cs typeface="Arial" panose="020B0604020202020204" pitchFamily="34" charset="0"/>
            </a:endParaRPr>
          </a:p>
          <a:p>
            <a:endParaRPr lang="en-US"/>
          </a:p>
        </p:txBody>
      </p:sp>
      <p:pic>
        <p:nvPicPr>
          <p:cNvPr id="5" name="Content Placeholder 4">
            <a:extLst>
              <a:ext uri="{FF2B5EF4-FFF2-40B4-BE49-F238E27FC236}">
                <a16:creationId xmlns:a16="http://schemas.microsoft.com/office/drawing/2014/main" id="{6D30B2DB-AC71-F65F-9C70-E3D324B6E03D}"/>
              </a:ext>
            </a:extLst>
          </p:cNvPr>
          <p:cNvPicPr>
            <a:picLocks noGrp="1" noChangeAspect="1"/>
          </p:cNvPicPr>
          <p:nvPr>
            <p:ph sz="half" idx="2"/>
          </p:nvPr>
        </p:nvPicPr>
        <p:blipFill>
          <a:blip r:embed="rId2"/>
          <a:stretch>
            <a:fillRect/>
          </a:stretch>
        </p:blipFill>
        <p:spPr>
          <a:xfrm>
            <a:off x="7191374" y="2374247"/>
            <a:ext cx="4684395" cy="3563420"/>
          </a:xfrm>
          <a:prstGeom prst="rect">
            <a:avLst/>
          </a:prstGeom>
        </p:spPr>
      </p:pic>
    </p:spTree>
    <p:extLst>
      <p:ext uri="{BB962C8B-B14F-4D97-AF65-F5344CB8AC3E}">
        <p14:creationId xmlns:p14="http://schemas.microsoft.com/office/powerpoint/2010/main" val="2091037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DF8C-CD71-AF68-9033-7FC9E011E036}"/>
              </a:ext>
            </a:extLst>
          </p:cNvPr>
          <p:cNvSpPr>
            <a:spLocks noGrp="1"/>
          </p:cNvSpPr>
          <p:nvPr>
            <p:ph type="title"/>
          </p:nvPr>
        </p:nvSpPr>
        <p:spPr/>
        <p:txBody>
          <a:bodyPr>
            <a:normAutofit/>
          </a:bodyPr>
          <a:lstStyle/>
          <a:p>
            <a:r>
              <a:rPr lang="en-US" b="1" dirty="0" err="1">
                <a:latin typeface="Arial" panose="020B0604020202020204" pitchFamily="34" charset="0"/>
                <a:ea typeface="+mj-lt"/>
                <a:cs typeface="Arial" panose="020B0604020202020204" pitchFamily="34" charset="0"/>
              </a:rPr>
              <a:t>Cơ</a:t>
            </a:r>
            <a:r>
              <a:rPr lang="en-US" b="1" dirty="0">
                <a:latin typeface="Arial" panose="020B0604020202020204" pitchFamily="34" charset="0"/>
                <a:ea typeface="+mj-lt"/>
                <a:cs typeface="Arial" panose="020B0604020202020204" pitchFamily="34" charset="0"/>
              </a:rPr>
              <a:t> </a:t>
            </a:r>
            <a:r>
              <a:rPr lang="en-US" b="1" dirty="0" err="1">
                <a:latin typeface="Arial" panose="020B0604020202020204" pitchFamily="34" charset="0"/>
                <a:ea typeface="+mj-lt"/>
                <a:cs typeface="Arial" panose="020B0604020202020204" pitchFamily="34" charset="0"/>
              </a:rPr>
              <a:t>chế</a:t>
            </a:r>
            <a:r>
              <a:rPr lang="en-US" b="1" dirty="0">
                <a:latin typeface="Arial" panose="020B0604020202020204" pitchFamily="34" charset="0"/>
                <a:ea typeface="+mj-lt"/>
                <a:cs typeface="Arial" panose="020B0604020202020204" pitchFamily="34" charset="0"/>
              </a:rPr>
              <a:t> </a:t>
            </a:r>
            <a:r>
              <a:rPr lang="en-US" b="1" dirty="0" err="1">
                <a:latin typeface="Arial" panose="020B0604020202020204" pitchFamily="34" charset="0"/>
                <a:ea typeface="+mj-lt"/>
                <a:cs typeface="Arial" panose="020B0604020202020204" pitchFamily="34" charset="0"/>
              </a:rPr>
              <a:t>giải</a:t>
            </a:r>
            <a:r>
              <a:rPr lang="en-US" b="1" dirty="0">
                <a:latin typeface="Arial" panose="020B0604020202020204" pitchFamily="34" charset="0"/>
                <a:ea typeface="+mj-lt"/>
                <a:cs typeface="Arial" panose="020B0604020202020204" pitchFamily="34" charset="0"/>
              </a:rPr>
              <a:t> </a:t>
            </a:r>
            <a:r>
              <a:rPr lang="en-US" b="1" dirty="0" err="1">
                <a:latin typeface="Arial" panose="020B0604020202020204" pitchFamily="34" charset="0"/>
                <a:ea typeface="+mj-lt"/>
                <a:cs typeface="Arial" panose="020B0604020202020204" pitchFamily="34" charset="0"/>
              </a:rPr>
              <a:t>phẫu</a:t>
            </a:r>
            <a:r>
              <a:rPr lang="en-US" b="1" dirty="0">
                <a:latin typeface="Arial" panose="020B0604020202020204" pitchFamily="34" charset="0"/>
                <a:ea typeface="+mj-lt"/>
                <a:cs typeface="Arial" panose="020B0604020202020204" pitchFamily="34" charset="0"/>
              </a:rPr>
              <a:t> </a:t>
            </a:r>
            <a:r>
              <a:rPr lang="en-US" b="1" err="1">
                <a:latin typeface="Arial" panose="020B0604020202020204" pitchFamily="34" charset="0"/>
                <a:ea typeface="+mj-lt"/>
                <a:cs typeface="Arial" panose="020B0604020202020204" pitchFamily="34" charset="0"/>
              </a:rPr>
              <a:t>học</a:t>
            </a:r>
            <a:r>
              <a:rPr lang="en-US" b="1">
                <a:latin typeface="Arial" panose="020B0604020202020204" pitchFamily="34" charset="0"/>
                <a:ea typeface="+mj-lt"/>
                <a:cs typeface="Arial" panose="020B0604020202020204" pitchFamily="34" charset="0"/>
              </a:rPr>
              <a:t> gây són phân khi mắc cầu gấp</a:t>
            </a:r>
            <a:endParaRPr lang="en-US" b="1" dirty="0" err="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EE900C7-C2C3-9A94-BE0D-4CA32A5CE4BB}"/>
              </a:ext>
            </a:extLst>
          </p:cNvPr>
          <p:cNvSpPr>
            <a:spLocks noGrp="1"/>
          </p:cNvSpPr>
          <p:nvPr>
            <p:ph sz="half" idx="1"/>
          </p:nvPr>
        </p:nvSpPr>
        <p:spPr>
          <a:xfrm>
            <a:off x="1383030" y="2263140"/>
            <a:ext cx="5394316" cy="3808102"/>
          </a:xfrm>
        </p:spPr>
        <p:txBody>
          <a:bodyPr>
            <a:normAutofit/>
          </a:bodyPr>
          <a:lstStyle/>
          <a:p>
            <a:pPr algn="just"/>
            <a:r>
              <a:rPr lang="en-US" sz="2400">
                <a:latin typeface="Arial" panose="020B0604020202020204" pitchFamily="34" charset="0"/>
                <a:cs typeface="Arial" panose="020B0604020202020204" pitchFamily="34" charset="0"/>
              </a:rPr>
              <a:t>Cơ sàn chậu yếu mất khả năng căng cấu trúc mô liên kết đủ để hỗ trợ các thụ cảm thể căng của bàng quang và trực tràng có thể làm khời phát phản xạ tống xuất nước tiểu và phân ở mức thể tích thấp.</a:t>
            </a:r>
          </a:p>
        </p:txBody>
      </p:sp>
      <p:pic>
        <p:nvPicPr>
          <p:cNvPr id="6" name="Content Placeholder 5">
            <a:extLst>
              <a:ext uri="{FF2B5EF4-FFF2-40B4-BE49-F238E27FC236}">
                <a16:creationId xmlns:a16="http://schemas.microsoft.com/office/drawing/2014/main" id="{DDADFBF6-C495-D159-22B2-8274FCAF9218}"/>
              </a:ext>
            </a:extLst>
          </p:cNvPr>
          <p:cNvPicPr>
            <a:picLocks noGrp="1" noChangeAspect="1"/>
          </p:cNvPicPr>
          <p:nvPr>
            <p:ph sz="half" idx="2"/>
          </p:nvPr>
        </p:nvPicPr>
        <p:blipFill>
          <a:blip r:embed="rId3"/>
          <a:stretch>
            <a:fillRect/>
          </a:stretch>
        </p:blipFill>
        <p:spPr>
          <a:xfrm>
            <a:off x="6869430" y="2067528"/>
            <a:ext cx="5166619" cy="4003713"/>
          </a:xfrm>
          <a:prstGeom prst="rect">
            <a:avLst/>
          </a:prstGeom>
        </p:spPr>
      </p:pic>
    </p:spTree>
    <p:extLst>
      <p:ext uri="{BB962C8B-B14F-4D97-AF65-F5344CB8AC3E}">
        <p14:creationId xmlns:p14="http://schemas.microsoft.com/office/powerpoint/2010/main" val="3190397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1A7C-6A76-C3ED-344A-A9950EA6B12A}"/>
              </a:ext>
            </a:extLst>
          </p:cNvPr>
          <p:cNvSpPr>
            <a:spLocks noGrp="1"/>
          </p:cNvSpPr>
          <p:nvPr>
            <p:ph type="title"/>
          </p:nvPr>
        </p:nvSpPr>
        <p:spPr/>
        <p:txBody>
          <a:bodyPr/>
          <a:lstStyle/>
          <a:p>
            <a:r>
              <a:rPr lang="en-US" dirty="0" err="1"/>
              <a:t>Chức</a:t>
            </a:r>
            <a:r>
              <a:rPr lang="en-US" dirty="0"/>
              <a:t> </a:t>
            </a:r>
            <a:r>
              <a:rPr lang="en-US" dirty="0" err="1"/>
              <a:t>năng</a:t>
            </a:r>
            <a:r>
              <a:rPr lang="en-US" dirty="0"/>
              <a:t> </a:t>
            </a:r>
            <a:r>
              <a:rPr lang="en-US" dirty="0" err="1"/>
              <a:t>cơ</a:t>
            </a:r>
            <a:r>
              <a:rPr lang="en-US" dirty="0"/>
              <a:t> "Kegel" - PRM </a:t>
            </a:r>
            <a:endParaRPr lang="en-US"/>
          </a:p>
        </p:txBody>
      </p:sp>
      <p:sp>
        <p:nvSpPr>
          <p:cNvPr id="3" name="Content Placeholder 2">
            <a:extLst>
              <a:ext uri="{FF2B5EF4-FFF2-40B4-BE49-F238E27FC236}">
                <a16:creationId xmlns:a16="http://schemas.microsoft.com/office/drawing/2014/main" id="{7B21782A-0299-9A70-26B8-C76C60B162F9}"/>
              </a:ext>
            </a:extLst>
          </p:cNvPr>
          <p:cNvSpPr>
            <a:spLocks noGrp="1"/>
          </p:cNvSpPr>
          <p:nvPr>
            <p:ph sz="half" idx="1"/>
          </p:nvPr>
        </p:nvSpPr>
        <p:spPr>
          <a:xfrm>
            <a:off x="1543050" y="1905000"/>
            <a:ext cx="5360026" cy="4006222"/>
          </a:xfrm>
        </p:spPr>
        <p:txBody>
          <a:bodyPr>
            <a:normAutofit/>
          </a:bodyPr>
          <a:lstStyle/>
          <a:p>
            <a:pPr algn="just"/>
            <a:r>
              <a:rPr lang="en-US" sz="2400">
                <a:latin typeface="Arial" panose="020B0604020202020204" pitchFamily="34" charset="0"/>
                <a:cs typeface="Arial" panose="020B0604020202020204" pitchFamily="34" charset="0"/>
              </a:rPr>
              <a:t>Cơ PRM có hoạt động cơ co chậm không tự ý hỗ trợ đóng và giãn góc HMTT khi tống phân. Nó cũng có hoạt động tự ý ngưng tống phân và nước tiểu. </a:t>
            </a:r>
          </a:p>
          <a:p>
            <a:pPr algn="just"/>
            <a:r>
              <a:rPr lang="en-US" sz="2400">
                <a:latin typeface="Arial" panose="020B0604020202020204" pitchFamily="34" charset="0"/>
                <a:cs typeface="Arial" panose="020B0604020202020204" pitchFamily="34" charset="0"/>
              </a:rPr>
              <a:t>Chức năng "nhíu" này có thể đạt được qua bài tập sàn chậu Kegel. </a:t>
            </a:r>
          </a:p>
          <a:p>
            <a:pPr algn="just"/>
            <a:r>
              <a:rPr lang="en-US" sz="2400">
                <a:latin typeface="Arial" panose="020B0604020202020204" pitchFamily="34" charset="0"/>
                <a:cs typeface="Arial" panose="020B0604020202020204" pitchFamily="34" charset="0"/>
              </a:rPr>
              <a:t>Cơ PRM co dựa vào khớp mu. Do đó nó không phụ thuộc vào các dây chằng</a:t>
            </a:r>
          </a:p>
          <a:p>
            <a:endParaRPr lang="en-US">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6AA606AB-AF75-1E1F-FF20-824E20DE9620}"/>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DB9D5289-1DD9-3B0B-29EA-665FEF43F60D}"/>
              </a:ext>
            </a:extLst>
          </p:cNvPr>
          <p:cNvPicPr>
            <a:picLocks noChangeAspect="1"/>
          </p:cNvPicPr>
          <p:nvPr/>
        </p:nvPicPr>
        <p:blipFill>
          <a:blip r:embed="rId3"/>
          <a:stretch>
            <a:fillRect/>
          </a:stretch>
        </p:blipFill>
        <p:spPr>
          <a:xfrm>
            <a:off x="7618134" y="1264555"/>
            <a:ext cx="2987927" cy="2655935"/>
          </a:xfrm>
          <a:prstGeom prst="rect">
            <a:avLst/>
          </a:prstGeom>
        </p:spPr>
      </p:pic>
      <p:pic>
        <p:nvPicPr>
          <p:cNvPr id="7" name="Content Placeholder 7">
            <a:extLst>
              <a:ext uri="{FF2B5EF4-FFF2-40B4-BE49-F238E27FC236}">
                <a16:creationId xmlns:a16="http://schemas.microsoft.com/office/drawing/2014/main" id="{F0F55D0B-8DC9-3478-316A-CC029F7E3485}"/>
              </a:ext>
            </a:extLst>
          </p:cNvPr>
          <p:cNvPicPr>
            <a:picLocks noChangeAspect="1"/>
          </p:cNvPicPr>
          <p:nvPr/>
        </p:nvPicPr>
        <p:blipFill>
          <a:blip r:embed="rId4"/>
          <a:stretch>
            <a:fillRect/>
          </a:stretch>
        </p:blipFill>
        <p:spPr>
          <a:xfrm>
            <a:off x="7853715" y="4141712"/>
            <a:ext cx="2987928" cy="2453502"/>
          </a:xfrm>
          <a:prstGeom prst="rect">
            <a:avLst/>
          </a:prstGeom>
        </p:spPr>
      </p:pic>
    </p:spTree>
    <p:extLst>
      <p:ext uri="{BB962C8B-B14F-4D97-AF65-F5344CB8AC3E}">
        <p14:creationId xmlns:p14="http://schemas.microsoft.com/office/powerpoint/2010/main" val="1466119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6F84-47A6-852F-6A62-20DC15AF2580}"/>
              </a:ext>
            </a:extLst>
          </p:cNvPr>
          <p:cNvSpPr>
            <a:spLocks noGrp="1"/>
          </p:cNvSpPr>
          <p:nvPr>
            <p:ph type="title"/>
          </p:nvPr>
        </p:nvSpPr>
        <p:spPr>
          <a:xfrm>
            <a:off x="2331720" y="624110"/>
            <a:ext cx="9395460" cy="1280890"/>
          </a:xfrm>
        </p:spPr>
        <p:txBody>
          <a:bodyPr/>
          <a:lstStyle/>
          <a:p>
            <a:r>
              <a:rPr lang="en-US" b="1">
                <a:latin typeface="Arial" panose="020B0604020202020204" pitchFamily="34" charset="0"/>
                <a:cs typeface="Arial" panose="020B0604020202020204" pitchFamily="34" charset="0"/>
              </a:rPr>
              <a:t>CHẨN ĐOÁN DÂY CHẰNG TỔN THƯƠNG</a:t>
            </a:r>
            <a:endParaRPr lang="en-US" b="1" dirty="0" err="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C26C0C2-719A-2FAB-4D87-3904A7492A8F}"/>
              </a:ext>
            </a:extLst>
          </p:cNvPr>
          <p:cNvSpPr>
            <a:spLocks noGrp="1"/>
          </p:cNvSpPr>
          <p:nvPr>
            <p:ph sz="half" idx="1"/>
          </p:nvPr>
        </p:nvSpPr>
        <p:spPr>
          <a:xfrm>
            <a:off x="1657350" y="2133600"/>
            <a:ext cx="5245726" cy="4100290"/>
          </a:xfrm>
        </p:spPr>
        <p:txBody>
          <a:bodyPr>
            <a:normAutofit lnSpcReduction="10000"/>
          </a:bodyPr>
          <a:lstStyle/>
          <a:p>
            <a:pPr algn="just"/>
            <a:r>
              <a:rPr lang="en-US" sz="2400">
                <a:latin typeface="Arial" panose="020B0604020202020204" pitchFamily="34" charset="0"/>
                <a:cs typeface="Arial" panose="020B0604020202020204" pitchFamily="34" charset="0"/>
              </a:rPr>
              <a:t>Chẩn đoán các dây chằng bị tổn thương dựa vào các triệu chứng lâm sàng,</a:t>
            </a:r>
          </a:p>
          <a:p>
            <a:pPr algn="just"/>
            <a:r>
              <a:rPr lang="en-US" sz="2400">
                <a:latin typeface="Arial" panose="020B0604020202020204" pitchFamily="34" charset="0"/>
                <a:cs typeface="Arial" panose="020B0604020202020204" pitchFamily="34" charset="0"/>
              </a:rPr>
              <a:t>Khám âm đạo để chẩn đoán dựa vào các triệu chứng chuyên biệt</a:t>
            </a:r>
          </a:p>
          <a:p>
            <a:pPr algn="just"/>
            <a:r>
              <a:rPr lang="en-US" sz="2400">
                <a:latin typeface="Arial" panose="020B0604020202020204" pitchFamily="34" charset="0"/>
                <a:cs typeface="Arial" panose="020B0604020202020204" pitchFamily="34" charset="0"/>
              </a:rPr>
              <a:t>"Các hoạt động mô phỏng" hỗ trợ các dây chằng chuyên biệt để đánh giá làm giảm USI, mắc gấp, hay triệu chứng đau và chẩn đoán dây chằng nào bị thương tổn. </a:t>
            </a:r>
          </a:p>
          <a:p>
            <a:endParaRPr lang="en-US"/>
          </a:p>
        </p:txBody>
      </p:sp>
      <p:pic>
        <p:nvPicPr>
          <p:cNvPr id="5" name="Content Placeholder 4">
            <a:extLst>
              <a:ext uri="{FF2B5EF4-FFF2-40B4-BE49-F238E27FC236}">
                <a16:creationId xmlns:a16="http://schemas.microsoft.com/office/drawing/2014/main" id="{F070239E-BC28-18A4-3097-02857E4D7062}"/>
              </a:ext>
            </a:extLst>
          </p:cNvPr>
          <p:cNvPicPr>
            <a:picLocks noGrp="1" noChangeAspect="1"/>
          </p:cNvPicPr>
          <p:nvPr>
            <p:ph sz="half" idx="2"/>
          </p:nvPr>
        </p:nvPicPr>
        <p:blipFill>
          <a:blip r:embed="rId2"/>
          <a:stretch>
            <a:fillRect/>
          </a:stretch>
        </p:blipFill>
        <p:spPr>
          <a:xfrm>
            <a:off x="7259814" y="2320289"/>
            <a:ext cx="4467366" cy="3405063"/>
          </a:xfrm>
          <a:prstGeom prst="rect">
            <a:avLst/>
          </a:prstGeom>
        </p:spPr>
      </p:pic>
    </p:spTree>
    <p:extLst>
      <p:ext uri="{BB962C8B-B14F-4D97-AF65-F5344CB8AC3E}">
        <p14:creationId xmlns:p14="http://schemas.microsoft.com/office/powerpoint/2010/main" val="466937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FC6422-95DB-9247-CD65-A5BC8C0E690D}"/>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74C7A32B-F3BA-0D3A-7291-2C09AE6F34B6}"/>
              </a:ext>
            </a:extLst>
          </p:cNvPr>
          <p:cNvPicPr>
            <a:picLocks noGrp="1" noChangeAspect="1"/>
          </p:cNvPicPr>
          <p:nvPr>
            <p:ph idx="1"/>
          </p:nvPr>
        </p:nvPicPr>
        <p:blipFill>
          <a:blip r:embed="rId3"/>
          <a:stretch>
            <a:fillRect/>
          </a:stretch>
        </p:blipFill>
        <p:spPr>
          <a:xfrm>
            <a:off x="3406141" y="0"/>
            <a:ext cx="6766559" cy="6890591"/>
          </a:xfrm>
        </p:spPr>
      </p:pic>
    </p:spTree>
    <p:extLst>
      <p:ext uri="{BB962C8B-B14F-4D97-AF65-F5344CB8AC3E}">
        <p14:creationId xmlns:p14="http://schemas.microsoft.com/office/powerpoint/2010/main" val="4022165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1D425-2F37-8EDA-6547-C081447F38B1}"/>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PHẪU THUẬT</a:t>
            </a:r>
          </a:p>
        </p:txBody>
      </p:sp>
      <p:sp>
        <p:nvSpPr>
          <p:cNvPr id="3" name="Content Placeholder 2">
            <a:extLst>
              <a:ext uri="{FF2B5EF4-FFF2-40B4-BE49-F238E27FC236}">
                <a16:creationId xmlns:a16="http://schemas.microsoft.com/office/drawing/2014/main" id="{48E2D9B8-B087-5980-7D6A-D83EC3AD3971}"/>
              </a:ext>
            </a:extLst>
          </p:cNvPr>
          <p:cNvSpPr>
            <a:spLocks noGrp="1"/>
          </p:cNvSpPr>
          <p:nvPr>
            <p:ph sz="half" idx="1"/>
          </p:nvPr>
        </p:nvSpPr>
        <p:spPr/>
        <p:txBody>
          <a:bodyPr>
            <a:normAutofit fontScale="92500" lnSpcReduction="20000"/>
          </a:bodyPr>
          <a:lstStyle/>
          <a:p>
            <a:pPr algn="just"/>
            <a:r>
              <a:rPr lang="en-US" sz="2600">
                <a:latin typeface="Arial" panose="020B0604020202020204" pitchFamily="34" charset="0"/>
                <a:cs typeface="Arial" panose="020B0604020202020204" pitchFamily="34" charset="0"/>
              </a:rPr>
              <a:t>Các dây chằng bị tổn thương được làm ngắn và sửa chữa bằng các dãi mesh đặt dọc theo dây chằng bị tổn thương.</a:t>
            </a:r>
          </a:p>
          <a:p>
            <a:pPr algn="just"/>
            <a:r>
              <a:rPr lang="en-US" sz="2600">
                <a:latin typeface="Arial" panose="020B0604020202020204" pitchFamily="34" charset="0"/>
                <a:cs typeface="Arial" panose="020B0604020202020204" pitchFamily="34" charset="0"/>
              </a:rPr>
              <a:t>PUL được điều trị bằng phẫu thuật đặt dãi băng giữa niệu đạo.  </a:t>
            </a:r>
          </a:p>
          <a:p>
            <a:pPr algn="just"/>
            <a:r>
              <a:rPr lang="en-US" sz="2600">
                <a:latin typeface="Arial" panose="020B0604020202020204" pitchFamily="34" charset="0"/>
                <a:cs typeface="Arial" panose="020B0604020202020204" pitchFamily="34" charset="0"/>
              </a:rPr>
              <a:t>ATFP, PB và CL cũng có thể chỉ điều trị bằng dãi băng TFS system</a:t>
            </a:r>
          </a:p>
          <a:p>
            <a:endParaRPr lang="en-US"/>
          </a:p>
        </p:txBody>
      </p:sp>
      <p:pic>
        <p:nvPicPr>
          <p:cNvPr id="5" name="Content Placeholder 4">
            <a:extLst>
              <a:ext uri="{FF2B5EF4-FFF2-40B4-BE49-F238E27FC236}">
                <a16:creationId xmlns:a16="http://schemas.microsoft.com/office/drawing/2014/main" id="{E14E8182-32B0-A64D-2D80-D41F1D172481}"/>
              </a:ext>
            </a:extLst>
          </p:cNvPr>
          <p:cNvPicPr>
            <a:picLocks noGrp="1" noChangeAspect="1"/>
          </p:cNvPicPr>
          <p:nvPr>
            <p:ph sz="half" idx="2"/>
          </p:nvPr>
        </p:nvPicPr>
        <p:blipFill>
          <a:blip r:embed="rId2"/>
          <a:stretch>
            <a:fillRect/>
          </a:stretch>
        </p:blipFill>
        <p:spPr>
          <a:xfrm>
            <a:off x="7739118" y="1590618"/>
            <a:ext cx="4581914" cy="4821612"/>
          </a:xfrm>
          <a:prstGeom prst="rect">
            <a:avLst/>
          </a:prstGeom>
        </p:spPr>
      </p:pic>
    </p:spTree>
    <p:extLst>
      <p:ext uri="{BB962C8B-B14F-4D97-AF65-F5344CB8AC3E}">
        <p14:creationId xmlns:p14="http://schemas.microsoft.com/office/powerpoint/2010/main" val="760637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3262-B4DB-D0F8-BE2E-9B7802811D62}"/>
              </a:ext>
            </a:extLst>
          </p:cNvPr>
          <p:cNvSpPr>
            <a:spLocks noGrp="1"/>
          </p:cNvSpPr>
          <p:nvPr>
            <p:ph type="title"/>
          </p:nvPr>
        </p:nvSpPr>
        <p:spPr/>
        <p:txBody>
          <a:bodyPr/>
          <a:lstStyle/>
          <a:p>
            <a:r>
              <a:rPr lang="en-US" dirty="0"/>
              <a:t>KẾT QUẢ PHẪU THUẬT ĐẶT DÃI BĂNG PHÍA SAU</a:t>
            </a:r>
            <a:endParaRPr lang="en-US"/>
          </a:p>
        </p:txBody>
      </p:sp>
      <p:sp>
        <p:nvSpPr>
          <p:cNvPr id="3" name="Content Placeholder 2">
            <a:extLst>
              <a:ext uri="{FF2B5EF4-FFF2-40B4-BE49-F238E27FC236}">
                <a16:creationId xmlns:a16="http://schemas.microsoft.com/office/drawing/2014/main" id="{CF066542-7CD5-20F7-8EC8-91C7720FF60F}"/>
              </a:ext>
            </a:extLst>
          </p:cNvPr>
          <p:cNvSpPr>
            <a:spLocks noGrp="1"/>
          </p:cNvSpPr>
          <p:nvPr>
            <p:ph sz="half" idx="1"/>
          </p:nvPr>
        </p:nvSpPr>
        <p:spPr>
          <a:xfrm>
            <a:off x="948690" y="2133600"/>
            <a:ext cx="5954386" cy="3777622"/>
          </a:xfrm>
        </p:spPr>
        <p:txBody>
          <a:bodyPr>
            <a:normAutofit fontScale="92500" lnSpcReduction="20000"/>
          </a:bodyPr>
          <a:lstStyle/>
          <a:p>
            <a:r>
              <a:rPr lang="en-US" sz="2400">
                <a:latin typeface="Arial" panose="020B0604020202020204" pitchFamily="34" charset="0"/>
                <a:cs typeface="Arial" panose="020B0604020202020204" pitchFamily="34" charset="0"/>
              </a:rPr>
              <a:t>Điều trị  đau, không tự chủ bàng quang và phân</a:t>
            </a:r>
          </a:p>
          <a:p>
            <a:r>
              <a:rPr lang="en-US" sz="2400">
                <a:latin typeface="Arial" panose="020B0604020202020204" pitchFamily="34" charset="0"/>
                <a:cs typeface="Arial" panose="020B0604020202020204" pitchFamily="34" charset="0"/>
              </a:rPr>
              <a:t>Hai phương pháp khác nhau được sử dụng để điều trị sa tử cung và sa đỉnh âm đạo từ độ 2-độ 4 cho 1420 bệnh nhân</a:t>
            </a:r>
          </a:p>
          <a:p>
            <a:r>
              <a:rPr lang="en-US" sz="2400">
                <a:latin typeface="Arial" panose="020B0604020202020204" pitchFamily="34" charset="0"/>
                <a:cs typeface="Arial" panose="020B0604020202020204" pitchFamily="34" charset="0"/>
              </a:rPr>
              <a:t>809 BN cố định vào xương cùng dưới xương cụt (IVS - Intravaginal slingplasty phía sau) </a:t>
            </a:r>
          </a:p>
          <a:p>
            <a:r>
              <a:rPr lang="en-US" sz="2400">
                <a:latin typeface="Arial" panose="020B0604020202020204" pitchFamily="34" charset="0"/>
                <a:cs typeface="Arial" panose="020B0604020202020204" pitchFamily="34" charset="0"/>
              </a:rPr>
              <a:t>611 bệnh thực hiện TFS điều trị CL và USL </a:t>
            </a:r>
          </a:p>
          <a:p>
            <a:r>
              <a:rPr lang="en-US" sz="2400">
                <a:latin typeface="Arial" panose="020B0604020202020204" pitchFamily="34" charset="0"/>
                <a:cs typeface="Arial" panose="020B0604020202020204" pitchFamily="34" charset="0"/>
              </a:rPr>
              <a:t>Cả hai phương pháp cho kết quả điều trị 90%</a:t>
            </a:r>
          </a:p>
          <a:p>
            <a:endParaRPr lang="en-US"/>
          </a:p>
        </p:txBody>
      </p:sp>
      <p:sp>
        <p:nvSpPr>
          <p:cNvPr id="4" name="Content Placeholder 3">
            <a:extLst>
              <a:ext uri="{FF2B5EF4-FFF2-40B4-BE49-F238E27FC236}">
                <a16:creationId xmlns:a16="http://schemas.microsoft.com/office/drawing/2014/main" id="{0C3C78C3-566E-2ACB-C991-454DCAA30B53}"/>
              </a:ext>
            </a:extLst>
          </p:cNvPr>
          <p:cNvSpPr>
            <a:spLocks noGrp="1"/>
          </p:cNvSpPr>
          <p:nvPr>
            <p:ph sz="half" idx="2"/>
          </p:nvPr>
        </p:nvSpPr>
        <p:spPr/>
        <p:txBody>
          <a:bodyPr>
            <a:normAutofit fontScale="92500" lnSpcReduction="20000"/>
          </a:bodyPr>
          <a:lstStyle/>
          <a:p>
            <a:endParaRPr lang="en-US"/>
          </a:p>
        </p:txBody>
      </p:sp>
      <p:pic>
        <p:nvPicPr>
          <p:cNvPr id="5" name="Picture 4">
            <a:extLst>
              <a:ext uri="{FF2B5EF4-FFF2-40B4-BE49-F238E27FC236}">
                <a16:creationId xmlns:a16="http://schemas.microsoft.com/office/drawing/2014/main" id="{E2C04AA5-E90A-A1C8-701C-3898330C73CA}"/>
              </a:ext>
            </a:extLst>
          </p:cNvPr>
          <p:cNvPicPr>
            <a:picLocks noChangeAspect="1"/>
          </p:cNvPicPr>
          <p:nvPr/>
        </p:nvPicPr>
        <p:blipFill>
          <a:blip r:embed="rId2"/>
          <a:stretch>
            <a:fillRect/>
          </a:stretch>
        </p:blipFill>
        <p:spPr>
          <a:xfrm>
            <a:off x="8835391" y="3455400"/>
            <a:ext cx="3230534" cy="3402600"/>
          </a:xfrm>
          <a:prstGeom prst="rect">
            <a:avLst/>
          </a:prstGeom>
        </p:spPr>
      </p:pic>
      <p:pic>
        <p:nvPicPr>
          <p:cNvPr id="7" name="Picture 6">
            <a:extLst>
              <a:ext uri="{FF2B5EF4-FFF2-40B4-BE49-F238E27FC236}">
                <a16:creationId xmlns:a16="http://schemas.microsoft.com/office/drawing/2014/main" id="{25FF8226-1330-3F8A-8CF4-A5AFFEE68EE6}"/>
              </a:ext>
            </a:extLst>
          </p:cNvPr>
          <p:cNvPicPr>
            <a:picLocks noChangeAspect="1"/>
          </p:cNvPicPr>
          <p:nvPr/>
        </p:nvPicPr>
        <p:blipFill>
          <a:blip r:embed="rId3"/>
          <a:stretch>
            <a:fillRect/>
          </a:stretch>
        </p:blipFill>
        <p:spPr>
          <a:xfrm>
            <a:off x="7048767" y="1528868"/>
            <a:ext cx="3558274" cy="2819932"/>
          </a:xfrm>
          <a:prstGeom prst="rect">
            <a:avLst/>
          </a:prstGeom>
        </p:spPr>
      </p:pic>
    </p:spTree>
    <p:extLst>
      <p:ext uri="{BB962C8B-B14F-4D97-AF65-F5344CB8AC3E}">
        <p14:creationId xmlns:p14="http://schemas.microsoft.com/office/powerpoint/2010/main" val="1650851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FB57-2B35-8821-B2CE-72C3A628E2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A3CFF3-EBD1-28B3-C23E-817D9DE4F789}"/>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87D90DAE-8642-E23B-14B6-C4ED78999E59}"/>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08742CCC-AC57-F401-BEA9-EFFF91EFEE11}"/>
              </a:ext>
            </a:extLst>
          </p:cNvPr>
          <p:cNvPicPr>
            <a:picLocks noChangeAspect="1"/>
          </p:cNvPicPr>
          <p:nvPr/>
        </p:nvPicPr>
        <p:blipFill>
          <a:blip r:embed="rId2"/>
          <a:stretch>
            <a:fillRect/>
          </a:stretch>
        </p:blipFill>
        <p:spPr>
          <a:xfrm>
            <a:off x="320039" y="104070"/>
            <a:ext cx="11491163" cy="6216720"/>
          </a:xfrm>
          <a:prstGeom prst="rect">
            <a:avLst/>
          </a:prstGeom>
        </p:spPr>
      </p:pic>
    </p:spTree>
    <p:extLst>
      <p:ext uri="{BB962C8B-B14F-4D97-AF65-F5344CB8AC3E}">
        <p14:creationId xmlns:p14="http://schemas.microsoft.com/office/powerpoint/2010/main" val="1756907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2722-48F0-8A47-A057-A2212C0A6287}"/>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KẾT LUẬN</a:t>
            </a:r>
          </a:p>
        </p:txBody>
      </p:sp>
      <p:sp>
        <p:nvSpPr>
          <p:cNvPr id="3" name="Content Placeholder 2">
            <a:extLst>
              <a:ext uri="{FF2B5EF4-FFF2-40B4-BE49-F238E27FC236}">
                <a16:creationId xmlns:a16="http://schemas.microsoft.com/office/drawing/2014/main" id="{A109478F-C98E-ABE2-15D4-A6A42CA5E612}"/>
              </a:ext>
            </a:extLst>
          </p:cNvPr>
          <p:cNvSpPr>
            <a:spLocks noGrp="1"/>
          </p:cNvSpPr>
          <p:nvPr>
            <p:ph sz="half" idx="1"/>
          </p:nvPr>
        </p:nvSpPr>
        <p:spPr>
          <a:xfrm>
            <a:off x="1165860" y="1905000"/>
            <a:ext cx="5737216" cy="4006222"/>
          </a:xfrm>
        </p:spPr>
        <p:txBody>
          <a:bodyPr>
            <a:normAutofit/>
          </a:bodyPr>
          <a:lstStyle/>
          <a:p>
            <a:pPr algn="just"/>
            <a:r>
              <a:rPr lang="en-US" sz="2600">
                <a:latin typeface="Arial" panose="020B0604020202020204" pitchFamily="34" charset="0"/>
                <a:cs typeface="Arial" panose="020B0604020202020204" pitchFamily="34" charset="0"/>
              </a:rPr>
              <a:t>Chức năng bàng quang và HMTT liên kết nhau, tương tự nhau trong chức năng bình thường và rối loạn chức năng.</a:t>
            </a:r>
          </a:p>
          <a:p>
            <a:pPr algn="just"/>
            <a:r>
              <a:rPr lang="en-US" sz="2600">
                <a:latin typeface="Arial" panose="020B0604020202020204" pitchFamily="34" charset="0"/>
                <a:cs typeface="Arial" panose="020B0604020202020204" pitchFamily="34" charset="0"/>
              </a:rPr>
              <a:t>Vector của các cơ vân do vỏ não điều khiển kéo theo các hướng khác nhau dựa vào các dây chằng chắc chắn</a:t>
            </a:r>
          </a:p>
          <a:p>
            <a:endParaRPr lang="en-US"/>
          </a:p>
        </p:txBody>
      </p:sp>
      <p:pic>
        <p:nvPicPr>
          <p:cNvPr id="6" name="Picture 5">
            <a:extLst>
              <a:ext uri="{FF2B5EF4-FFF2-40B4-BE49-F238E27FC236}">
                <a16:creationId xmlns:a16="http://schemas.microsoft.com/office/drawing/2014/main" id="{78CD8589-322F-16CE-AB85-C62903F4CEF3}"/>
              </a:ext>
            </a:extLst>
          </p:cNvPr>
          <p:cNvPicPr>
            <a:picLocks noChangeAspect="1"/>
          </p:cNvPicPr>
          <p:nvPr/>
        </p:nvPicPr>
        <p:blipFill>
          <a:blip r:embed="rId2"/>
          <a:stretch>
            <a:fillRect/>
          </a:stretch>
        </p:blipFill>
        <p:spPr>
          <a:xfrm>
            <a:off x="7371959" y="1935480"/>
            <a:ext cx="4420323" cy="3446833"/>
          </a:xfrm>
          <a:prstGeom prst="rect">
            <a:avLst/>
          </a:prstGeom>
        </p:spPr>
      </p:pic>
      <p:sp>
        <p:nvSpPr>
          <p:cNvPr id="5" name="Content Placeholder 4">
            <a:extLst>
              <a:ext uri="{FF2B5EF4-FFF2-40B4-BE49-F238E27FC236}">
                <a16:creationId xmlns:a16="http://schemas.microsoft.com/office/drawing/2014/main" id="{68858BCA-3EC0-8C4B-9CDC-83BF4A04B2E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667263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F0A2-4EED-403C-A405-6B29D900E084}"/>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CÁC KHÁI NIỆM MỚI</a:t>
            </a:r>
          </a:p>
        </p:txBody>
      </p:sp>
      <p:sp>
        <p:nvSpPr>
          <p:cNvPr id="3" name="Content Placeholder 2">
            <a:extLst>
              <a:ext uri="{FF2B5EF4-FFF2-40B4-BE49-F238E27FC236}">
                <a16:creationId xmlns:a16="http://schemas.microsoft.com/office/drawing/2014/main" id="{7C7756C8-821E-40C8-9D76-FC9827EAE267}"/>
              </a:ext>
            </a:extLst>
          </p:cNvPr>
          <p:cNvSpPr>
            <a:spLocks noGrp="1"/>
          </p:cNvSpPr>
          <p:nvPr>
            <p:ph idx="1"/>
          </p:nvPr>
        </p:nvSpPr>
        <p:spPr/>
        <p:txBody>
          <a:bodyPr>
            <a:normAutofit fontScale="85000" lnSpcReduction="20000"/>
          </a:bodyPr>
          <a:lstStyle/>
          <a:p>
            <a:pPr>
              <a:lnSpc>
                <a:spcPct val="107000"/>
              </a:lnSpc>
              <a:spcAft>
                <a:spcPts val="800"/>
              </a:spcAft>
            </a:pPr>
            <a:r>
              <a:rPr lang="en-US" sz="2900">
                <a:effectLst/>
                <a:latin typeface="Arial" panose="020B0604020202020204" pitchFamily="34" charset="0"/>
                <a:ea typeface="Calibri" panose="020F0502020204030204" pitchFamily="34" charset="0"/>
                <a:cs typeface="Arial" panose="020B0604020202020204" pitchFamily="34" charset="0"/>
              </a:rPr>
              <a:t>Cơ chế kiểm soát của bàng quang và ruột tương tự nhau</a:t>
            </a:r>
          </a:p>
          <a:p>
            <a:pPr>
              <a:lnSpc>
                <a:spcPct val="107000"/>
              </a:lnSpc>
              <a:spcAft>
                <a:spcPts val="800"/>
              </a:spcAft>
            </a:pPr>
            <a:r>
              <a:rPr lang="en-US" sz="2900">
                <a:latin typeface="Arial" panose="020B0604020202020204" pitchFamily="34" charset="0"/>
                <a:ea typeface="Calibri" panose="020F0502020204030204" pitchFamily="34" charset="0"/>
                <a:cs typeface="Arial" panose="020B0604020202020204" pitchFamily="34" charset="0"/>
              </a:rPr>
              <a:t>HMTT </a:t>
            </a:r>
            <a:r>
              <a:rPr lang="en-US" sz="2900">
                <a:effectLst/>
                <a:latin typeface="Arial" panose="020B0604020202020204" pitchFamily="34" charset="0"/>
                <a:ea typeface="Calibri" panose="020F0502020204030204" pitchFamily="34" charset="0"/>
                <a:cs typeface="Arial" panose="020B0604020202020204" pitchFamily="34" charset="0"/>
              </a:rPr>
              <a:t>đóng và mở bằng các lực co thắt cơ vân vùng chậu bám vào các dây chằng treo. </a:t>
            </a:r>
          </a:p>
          <a:p>
            <a:pPr>
              <a:lnSpc>
                <a:spcPct val="107000"/>
              </a:lnSpc>
              <a:spcAft>
                <a:spcPts val="800"/>
              </a:spcAft>
            </a:pPr>
            <a:r>
              <a:rPr lang="en-US" sz="2900">
                <a:effectLst/>
                <a:latin typeface="Arial" panose="020B0604020202020204" pitchFamily="34" charset="0"/>
                <a:ea typeface="Calibri" panose="020F0502020204030204" pitchFamily="34" charset="0"/>
                <a:cs typeface="Arial" panose="020B0604020202020204" pitchFamily="34" charset="0"/>
              </a:rPr>
              <a:t>Kiểm soát tự ý nhờ vào sự co thắt ra trước của cơ mu trực tràng bám trên xương mu</a:t>
            </a:r>
          </a:p>
          <a:p>
            <a:pPr>
              <a:lnSpc>
                <a:spcPct val="107000"/>
              </a:lnSpc>
              <a:spcAft>
                <a:spcPts val="800"/>
              </a:spcAft>
            </a:pPr>
            <a:r>
              <a:rPr lang="en-US" sz="2900">
                <a:effectLst/>
                <a:latin typeface="Arial" panose="020B0604020202020204" pitchFamily="34" charset="0"/>
                <a:ea typeface="Calibri" panose="020F0502020204030204" pitchFamily="34" charset="0"/>
                <a:cs typeface="Arial" panose="020B0604020202020204" pitchFamily="34" charset="0"/>
              </a:rPr>
              <a:t>C</a:t>
            </a:r>
            <a:r>
              <a:rPr lang="en-US" sz="2900">
                <a:latin typeface="Arial" panose="020B0604020202020204" pitchFamily="34" charset="0"/>
                <a:ea typeface="Calibri" panose="020F0502020204030204" pitchFamily="34" charset="0"/>
                <a:cs typeface="Arial" panose="020B0604020202020204" pitchFamily="34" charset="0"/>
              </a:rPr>
              <a:t>ác d</a:t>
            </a:r>
            <a:r>
              <a:rPr lang="en-US" sz="2900">
                <a:effectLst/>
                <a:latin typeface="Arial" panose="020B0604020202020204" pitchFamily="34" charset="0"/>
                <a:ea typeface="Calibri" panose="020F0502020204030204" pitchFamily="34" charset="0"/>
                <a:cs typeface="Arial" panose="020B0604020202020204" pitchFamily="34" charset="0"/>
              </a:rPr>
              <a:t>ây chằng suy yếu </a:t>
            </a:r>
            <a:r>
              <a:rPr lang="en-US" sz="290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2900">
                <a:effectLst/>
                <a:latin typeface="Arial" panose="020B0604020202020204" pitchFamily="34" charset="0"/>
                <a:ea typeface="Calibri" panose="020F0502020204030204" pitchFamily="34" charset="0"/>
                <a:cs typeface="Arial" panose="020B0604020202020204" pitchFamily="34" charset="0"/>
              </a:rPr>
              <a:t> lồng trực tràng và hội chứng sa đáy chậu</a:t>
            </a:r>
          </a:p>
          <a:p>
            <a:pPr>
              <a:lnSpc>
                <a:spcPct val="107000"/>
              </a:lnSpc>
              <a:spcAft>
                <a:spcPts val="800"/>
              </a:spcAft>
            </a:pPr>
            <a:r>
              <a:rPr lang="en-US" sz="2900">
                <a:effectLst/>
                <a:latin typeface="Arial" panose="020B0604020202020204" pitchFamily="34" charset="0"/>
                <a:ea typeface="Calibri" panose="020F0502020204030204" pitchFamily="34" charset="0"/>
                <a:cs typeface="Arial" panose="020B0604020202020204" pitchFamily="34" charset="0"/>
              </a:rPr>
              <a:t>Phẫu thuật điều trị bằng các dãi băng (sling)</a:t>
            </a:r>
          </a:p>
          <a:p>
            <a:pPr marL="0" indent="0">
              <a:lnSpc>
                <a:spcPct val="107000"/>
              </a:lnSpc>
              <a:spcAft>
                <a:spcPts val="800"/>
              </a:spcAft>
              <a:buNone/>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042868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CBBA-1299-AEB8-D2CC-765C5BDB1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6554CA-24FF-2296-1436-6659FB002A59}"/>
              </a:ext>
            </a:extLst>
          </p:cNvPr>
          <p:cNvSpPr>
            <a:spLocks noGrp="1"/>
          </p:cNvSpPr>
          <p:nvPr>
            <p:ph sz="half" idx="1"/>
          </p:nvPr>
        </p:nvSpPr>
        <p:spPr>
          <a:xfrm>
            <a:off x="1211580" y="2482938"/>
            <a:ext cx="5668636" cy="3750952"/>
          </a:xfrm>
        </p:spPr>
        <p:txBody>
          <a:bodyPr vert="horz" lIns="91440" tIns="45720" rIns="91440" bIns="45720" rtlCol="0" anchor="t">
            <a:normAutofit/>
          </a:bodyPr>
          <a:lstStyle/>
          <a:p>
            <a:pPr algn="just"/>
            <a:r>
              <a:rPr lang="en-US" sz="2400">
                <a:latin typeface="Arial" panose="020B0604020202020204" pitchFamily="34" charset="0"/>
                <a:cs typeface="Arial" panose="020B0604020202020204" pitchFamily="34" charset="0"/>
              </a:rPr>
              <a:t>Các hoạt động làm căng mô để đóng ống niệu đạo và hậu môn trực tràng. </a:t>
            </a:r>
          </a:p>
          <a:p>
            <a:pPr algn="just"/>
            <a:r>
              <a:rPr lang="en-US" sz="2400">
                <a:latin typeface="Arial" panose="020B0604020202020204" pitchFamily="34" charset="0"/>
                <a:cs typeface="Arial" panose="020B0604020202020204" pitchFamily="34" charset="0"/>
              </a:rPr>
              <a:t>Các cơ hướng ra phía trước đóng phần dưới của các ống. Cơ hướng ra sau căng phần trên của các ống ra sau và xuống dưới dựa vào các dây chằng để đóng theo kiểu "thắt nút"</a:t>
            </a:r>
          </a:p>
        </p:txBody>
      </p:sp>
      <p:pic>
        <p:nvPicPr>
          <p:cNvPr id="5" name="Content Placeholder 4">
            <a:extLst>
              <a:ext uri="{FF2B5EF4-FFF2-40B4-BE49-F238E27FC236}">
                <a16:creationId xmlns:a16="http://schemas.microsoft.com/office/drawing/2014/main" id="{712E9805-E5D9-10F3-3BF3-FF98E0AE2E21}"/>
              </a:ext>
            </a:extLst>
          </p:cNvPr>
          <p:cNvPicPr>
            <a:picLocks noGrp="1" noChangeAspect="1"/>
          </p:cNvPicPr>
          <p:nvPr>
            <p:ph sz="half" idx="2"/>
          </p:nvPr>
        </p:nvPicPr>
        <p:blipFill>
          <a:blip r:embed="rId2"/>
          <a:stretch>
            <a:fillRect/>
          </a:stretch>
        </p:blipFill>
        <p:spPr>
          <a:xfrm>
            <a:off x="7192871" y="2444932"/>
            <a:ext cx="4310246" cy="3139712"/>
          </a:xfrm>
          <a:prstGeom prst="rect">
            <a:avLst/>
          </a:prstGeom>
        </p:spPr>
      </p:pic>
    </p:spTree>
    <p:extLst>
      <p:ext uri="{BB962C8B-B14F-4D97-AF65-F5344CB8AC3E}">
        <p14:creationId xmlns:p14="http://schemas.microsoft.com/office/powerpoint/2010/main" val="3792566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6204-0953-0228-7756-1BA50F4840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8EBABF-9BE8-5AC3-1815-6E1A53958673}"/>
              </a:ext>
            </a:extLst>
          </p:cNvPr>
          <p:cNvSpPr>
            <a:spLocks noGrp="1"/>
          </p:cNvSpPr>
          <p:nvPr>
            <p:ph sz="half" idx="1"/>
          </p:nvPr>
        </p:nvSpPr>
        <p:spPr>
          <a:xfrm>
            <a:off x="1428750" y="2663681"/>
            <a:ext cx="5234296" cy="3609145"/>
          </a:xfrm>
        </p:spPr>
        <p:txBody>
          <a:bodyPr vert="horz" lIns="91440" tIns="45720" rIns="91440" bIns="45720" rtlCol="0" anchor="t">
            <a:normAutofit/>
          </a:bodyPr>
          <a:lstStyle/>
          <a:p>
            <a:pPr algn="just"/>
            <a:r>
              <a:rPr lang="en-US" sz="2400">
                <a:latin typeface="Arial" panose="020B0604020202020204" pitchFamily="34" charset="0"/>
                <a:cs typeface="Arial" panose="020B0604020202020204" pitchFamily="34" charset="0"/>
              </a:rPr>
              <a:t>Các cơ co theo các hướng khác nhau cũng giúp làm căng tạng hỗ trợ cho các thụ cảm thể căng ở ngoại vi của bàng quang và niêm mạc ruột. </a:t>
            </a:r>
          </a:p>
          <a:p>
            <a:endParaRPr lang="en-US" dirty="0"/>
          </a:p>
        </p:txBody>
      </p:sp>
      <p:pic>
        <p:nvPicPr>
          <p:cNvPr id="5" name="Content Placeholder 6">
            <a:extLst>
              <a:ext uri="{FF2B5EF4-FFF2-40B4-BE49-F238E27FC236}">
                <a16:creationId xmlns:a16="http://schemas.microsoft.com/office/drawing/2014/main" id="{2DF4CD82-CAF0-B3AB-CC69-3C425D27F44A}"/>
              </a:ext>
            </a:extLst>
          </p:cNvPr>
          <p:cNvPicPr>
            <a:picLocks noGrp="1" noChangeAspect="1"/>
          </p:cNvPicPr>
          <p:nvPr>
            <p:ph sz="half" idx="2"/>
          </p:nvPr>
        </p:nvPicPr>
        <p:blipFill>
          <a:blip r:embed="rId2"/>
          <a:stretch>
            <a:fillRect/>
          </a:stretch>
        </p:blipFill>
        <p:spPr>
          <a:xfrm>
            <a:off x="7192871" y="2210215"/>
            <a:ext cx="4310246" cy="3609145"/>
          </a:xfrm>
          <a:prstGeom prst="rect">
            <a:avLst/>
          </a:prstGeom>
        </p:spPr>
      </p:pic>
    </p:spTree>
    <p:extLst>
      <p:ext uri="{BB962C8B-B14F-4D97-AF65-F5344CB8AC3E}">
        <p14:creationId xmlns:p14="http://schemas.microsoft.com/office/powerpoint/2010/main" val="1924053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EE45-6D94-C710-85F0-0EDCB9BBD9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0E9830-9BEF-BF9B-5FEC-B79B1831882C}"/>
              </a:ext>
            </a:extLst>
          </p:cNvPr>
          <p:cNvSpPr>
            <a:spLocks noGrp="1"/>
          </p:cNvSpPr>
          <p:nvPr>
            <p:ph sz="half" idx="1"/>
          </p:nvPr>
        </p:nvSpPr>
        <p:spPr>
          <a:xfrm>
            <a:off x="1223010" y="2133600"/>
            <a:ext cx="5680066" cy="3777622"/>
          </a:xfrm>
        </p:spPr>
        <p:txBody>
          <a:bodyPr>
            <a:noAutofit/>
          </a:bodyPr>
          <a:lstStyle/>
          <a:p>
            <a:pPr algn="just"/>
            <a:r>
              <a:rPr lang="en-US" sz="2400">
                <a:latin typeface="Arial" panose="020B0604020202020204" pitchFamily="34" charset="0"/>
                <a:cs typeface="Arial" panose="020B0604020202020204" pitchFamily="34" charset="0"/>
              </a:rPr>
              <a:t>Tuổi và sanh đẻ làm yếu sơi collagen của các dây chằng này, collagen là thành phân dễ thương tổn nhất của hệ thống dây chằng. </a:t>
            </a:r>
          </a:p>
          <a:p>
            <a:pPr algn="just"/>
            <a:r>
              <a:rPr lang="en-US" sz="2400">
                <a:latin typeface="Arial" panose="020B0604020202020204" pitchFamily="34" charset="0"/>
                <a:cs typeface="Arial" panose="020B0604020202020204" pitchFamily="34" charset="0"/>
              </a:rPr>
              <a:t>Do vectors cơ vân phải cần có các gây chằng chắc chắn làm chỗ dựa, lực co để đóng niệu đạo và hậu môn sẽ yếu. </a:t>
            </a:r>
          </a:p>
        </p:txBody>
      </p:sp>
      <p:pic>
        <p:nvPicPr>
          <p:cNvPr id="5" name="Content Placeholder 8">
            <a:extLst>
              <a:ext uri="{FF2B5EF4-FFF2-40B4-BE49-F238E27FC236}">
                <a16:creationId xmlns:a16="http://schemas.microsoft.com/office/drawing/2014/main" id="{7E52C1C4-BD8E-0890-D552-350AE6DE980A}"/>
              </a:ext>
            </a:extLst>
          </p:cNvPr>
          <p:cNvPicPr>
            <a:picLocks noGrp="1" noChangeAspect="1"/>
          </p:cNvPicPr>
          <p:nvPr>
            <p:ph sz="half" idx="2"/>
          </p:nvPr>
        </p:nvPicPr>
        <p:blipFill>
          <a:blip r:embed="rId3"/>
          <a:stretch>
            <a:fillRect/>
          </a:stretch>
        </p:blipFill>
        <p:spPr>
          <a:xfrm>
            <a:off x="7227672" y="2125663"/>
            <a:ext cx="4240644" cy="3778250"/>
          </a:xfrm>
          <a:prstGeom prst="rect">
            <a:avLst/>
          </a:prstGeom>
        </p:spPr>
      </p:pic>
    </p:spTree>
    <p:extLst>
      <p:ext uri="{BB962C8B-B14F-4D97-AF65-F5344CB8AC3E}">
        <p14:creationId xmlns:p14="http://schemas.microsoft.com/office/powerpoint/2010/main" val="168672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6877-70A4-4EE8-458A-16856C1B45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A65F93-441A-344A-4732-7217768F7573}"/>
              </a:ext>
            </a:extLst>
          </p:cNvPr>
          <p:cNvSpPr>
            <a:spLocks noGrp="1"/>
          </p:cNvSpPr>
          <p:nvPr>
            <p:ph sz="half" idx="1"/>
          </p:nvPr>
        </p:nvSpPr>
        <p:spPr>
          <a:xfrm>
            <a:off x="1074420" y="2236470"/>
            <a:ext cx="5291446" cy="3777622"/>
          </a:xfrm>
        </p:spPr>
        <p:txBody>
          <a:bodyPr>
            <a:noAutofit/>
          </a:bodyPr>
          <a:lstStyle/>
          <a:p>
            <a:pPr algn="just"/>
            <a:r>
              <a:rPr lang="en-US" sz="2400">
                <a:latin typeface="Arial" panose="020B0604020202020204" pitchFamily="34" charset="0"/>
                <a:cs typeface="Arial" panose="020B0604020202020204" pitchFamily="34" charset="0"/>
              </a:rPr>
              <a:t>Lưu đồ chẩn đoán dựa trên các triệu chứng lâm sàng và khi khám âm đạo với các nghiệm pháp chuyên biệt</a:t>
            </a:r>
          </a:p>
        </p:txBody>
      </p:sp>
      <p:pic>
        <p:nvPicPr>
          <p:cNvPr id="5" name="Content Placeholder 7">
            <a:extLst>
              <a:ext uri="{FF2B5EF4-FFF2-40B4-BE49-F238E27FC236}">
                <a16:creationId xmlns:a16="http://schemas.microsoft.com/office/drawing/2014/main" id="{2159F688-FDA7-6A41-CD1C-A8BED2A2AF1F}"/>
              </a:ext>
            </a:extLst>
          </p:cNvPr>
          <p:cNvPicPr>
            <a:picLocks noGrp="1" noChangeAspect="1"/>
          </p:cNvPicPr>
          <p:nvPr>
            <p:ph sz="half" idx="2"/>
          </p:nvPr>
        </p:nvPicPr>
        <p:blipFill>
          <a:blip r:embed="rId2"/>
          <a:stretch>
            <a:fillRect/>
          </a:stretch>
        </p:blipFill>
        <p:spPr>
          <a:xfrm>
            <a:off x="6766053" y="1268730"/>
            <a:ext cx="5317291" cy="5414757"/>
          </a:xfrm>
        </p:spPr>
      </p:pic>
    </p:spTree>
    <p:extLst>
      <p:ext uri="{BB962C8B-B14F-4D97-AF65-F5344CB8AC3E}">
        <p14:creationId xmlns:p14="http://schemas.microsoft.com/office/powerpoint/2010/main" val="2913516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3CF83-1F22-2AE0-82C7-E14DA83967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F4C13A-C075-5E66-6017-9026B0A9F74D}"/>
              </a:ext>
            </a:extLst>
          </p:cNvPr>
          <p:cNvSpPr>
            <a:spLocks noGrp="1"/>
          </p:cNvSpPr>
          <p:nvPr>
            <p:ph sz="half" idx="1"/>
          </p:nvPr>
        </p:nvSpPr>
        <p:spPr>
          <a:xfrm>
            <a:off x="845820" y="1905000"/>
            <a:ext cx="6057256" cy="4006222"/>
          </a:xfrm>
        </p:spPr>
        <p:txBody>
          <a:bodyPr>
            <a:normAutofit/>
          </a:bodyPr>
          <a:lstStyle/>
          <a:p>
            <a:pPr algn="just"/>
            <a:endParaRPr lang="en-US" sz="2400">
              <a:latin typeface="Arial" panose="020B0604020202020204" pitchFamily="34" charset="0"/>
              <a:cs typeface="Arial" panose="020B0604020202020204" pitchFamily="34" charset="0"/>
            </a:endParaRPr>
          </a:p>
          <a:p>
            <a:pPr algn="just"/>
            <a:r>
              <a:rPr lang="en-US" sz="2400">
                <a:latin typeface="Arial" panose="020B0604020202020204" pitchFamily="34" charset="0"/>
                <a:cs typeface="Arial" panose="020B0604020202020204" pitchFamily="34" charset="0"/>
              </a:rPr>
              <a:t>Phẫu thuật làm ngắn và cũng cũng cố dây chằng bị tổn thương theo chiều dài các dây chằng bầng cách sử dụng các dãi băng được làm căng chính xác giúp làm đảo ngược dòng thác bệnh lý và hồi phục chức năng bình thướng. </a:t>
            </a:r>
          </a:p>
          <a:p>
            <a:pPr algn="just"/>
            <a:r>
              <a:rPr lang="en-US" sz="2400">
                <a:latin typeface="Arial" panose="020B0604020202020204" pitchFamily="34" charset="0"/>
                <a:cs typeface="Arial" panose="020B0604020202020204" pitchFamily="34" charset="0"/>
              </a:rPr>
              <a:t>Thuyết nguyên vẹn: Sửa chữa cấu trúc sẽ hồi phục chức năng  </a:t>
            </a:r>
          </a:p>
          <a:p>
            <a:endParaRPr lang="en-US" sz="180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C02932C6-DA15-2D96-E123-19D13B79E879}"/>
              </a:ext>
            </a:extLst>
          </p:cNvPr>
          <p:cNvPicPr>
            <a:picLocks noGrp="1" noChangeAspect="1"/>
          </p:cNvPicPr>
          <p:nvPr>
            <p:ph sz="half" idx="2"/>
          </p:nvPr>
        </p:nvPicPr>
        <p:blipFill>
          <a:blip r:embed="rId2"/>
          <a:stretch>
            <a:fillRect/>
          </a:stretch>
        </p:blipFill>
        <p:spPr>
          <a:xfrm>
            <a:off x="7178040" y="952875"/>
            <a:ext cx="5013960" cy="5281015"/>
          </a:xfrm>
          <a:prstGeom prst="rect">
            <a:avLst/>
          </a:prstGeom>
        </p:spPr>
      </p:pic>
    </p:spTree>
    <p:extLst>
      <p:ext uri="{BB962C8B-B14F-4D97-AF65-F5344CB8AC3E}">
        <p14:creationId xmlns:p14="http://schemas.microsoft.com/office/powerpoint/2010/main" val="2553219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531AFA-7C82-F126-19D5-7B234062C373}"/>
              </a:ext>
            </a:extLst>
          </p:cNvPr>
          <p:cNvPicPr>
            <a:picLocks noChangeAspect="1"/>
          </p:cNvPicPr>
          <p:nvPr/>
        </p:nvPicPr>
        <p:blipFill rotWithShape="1">
          <a:blip r:embed="rId3"/>
          <a:srcRect t="7787"/>
          <a:stretch/>
        </p:blipFill>
        <p:spPr>
          <a:xfrm>
            <a:off x="20" y="10"/>
            <a:ext cx="12191980" cy="6857990"/>
          </a:xfrm>
          <a:prstGeom prst="rect">
            <a:avLst/>
          </a:prstGeom>
        </p:spPr>
      </p:pic>
    </p:spTree>
    <p:extLst>
      <p:ext uri="{BB962C8B-B14F-4D97-AF65-F5344CB8AC3E}">
        <p14:creationId xmlns:p14="http://schemas.microsoft.com/office/powerpoint/2010/main" val="360397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B923-DF63-4AE2-8817-89F05B6F1185}"/>
              </a:ext>
            </a:extLst>
          </p:cNvPr>
          <p:cNvSpPr>
            <a:spLocks noGrp="1"/>
          </p:cNvSpPr>
          <p:nvPr>
            <p:ph type="title"/>
          </p:nvPr>
        </p:nvSpPr>
        <p:spPr/>
        <p:txBody>
          <a:bodyPr/>
          <a:lstStyle/>
          <a:p>
            <a:r>
              <a:rPr lang="en-US" b="1" dirty="0">
                <a:latin typeface="Arial"/>
                <a:cs typeface="Arial"/>
              </a:rPr>
              <a:t>CẤU TRÚC DÂY CHẰNG</a:t>
            </a:r>
            <a:endParaRPr lang="en-US"/>
          </a:p>
        </p:txBody>
      </p:sp>
      <p:sp>
        <p:nvSpPr>
          <p:cNvPr id="3" name="Content Placeholder 2">
            <a:extLst>
              <a:ext uri="{FF2B5EF4-FFF2-40B4-BE49-F238E27FC236}">
                <a16:creationId xmlns:a16="http://schemas.microsoft.com/office/drawing/2014/main" id="{C4D90568-AB93-461C-A2E3-B0FCCE78BDF7}"/>
              </a:ext>
            </a:extLst>
          </p:cNvPr>
          <p:cNvSpPr>
            <a:spLocks noGrp="1"/>
          </p:cNvSpPr>
          <p:nvPr>
            <p:ph sz="half" idx="1"/>
          </p:nvPr>
        </p:nvSpPr>
        <p:spPr>
          <a:xfrm>
            <a:off x="1238832" y="2037144"/>
            <a:ext cx="4313864" cy="3777622"/>
          </a:xfrm>
        </p:spPr>
        <p:txBody>
          <a:bodyPr>
            <a:normAutofit lnSpcReduction="10000"/>
          </a:bodyPr>
          <a:lstStyle/>
          <a:p>
            <a:endParaRPr lang="en-US"/>
          </a:p>
        </p:txBody>
      </p:sp>
      <p:sp>
        <p:nvSpPr>
          <p:cNvPr id="4" name="Content Placeholder 3">
            <a:extLst>
              <a:ext uri="{FF2B5EF4-FFF2-40B4-BE49-F238E27FC236}">
                <a16:creationId xmlns:a16="http://schemas.microsoft.com/office/drawing/2014/main" id="{529809AC-9762-CDD8-A226-5E24665183DB}"/>
              </a:ext>
            </a:extLst>
          </p:cNvPr>
          <p:cNvSpPr>
            <a:spLocks noGrp="1"/>
          </p:cNvSpPr>
          <p:nvPr>
            <p:ph sz="half" idx="2"/>
          </p:nvPr>
        </p:nvSpPr>
        <p:spPr>
          <a:xfrm>
            <a:off x="5840368" y="2126222"/>
            <a:ext cx="5886091" cy="3777622"/>
          </a:xfrm>
        </p:spPr>
        <p:txBody>
          <a:bodyPr vert="horz" lIns="91440" tIns="45720" rIns="91440" bIns="45720" rtlCol="0" anchor="t">
            <a:normAutofit lnSpcReduction="10000"/>
          </a:bodyPr>
          <a:lstStyle/>
          <a:p>
            <a:r>
              <a:rPr lang="en-US" sz="2400" dirty="0" err="1">
                <a:latin typeface="Arial" panose="020B0604020202020204" pitchFamily="34" charset="0"/>
                <a:cs typeface="Arial" panose="020B0604020202020204" pitchFamily="34" charset="0"/>
              </a:rPr>
              <a:t>Dây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chằng</a:t>
            </a:r>
            <a:r>
              <a:rPr lang="en-US" sz="2400" dirty="0">
                <a:latin typeface="Arial" panose="020B0604020202020204" pitchFamily="34" charset="0"/>
                <a:cs typeface="Arial" panose="020B0604020202020204" pitchFamily="34" charset="0"/>
              </a:rPr>
              <a:t> mu </a:t>
            </a:r>
            <a:r>
              <a:rPr lang="en-US" sz="2400" dirty="0" err="1">
                <a:latin typeface="Arial" panose="020B0604020202020204" pitchFamily="34" charset="0"/>
                <a:cs typeface="Arial" panose="020B0604020202020204" pitchFamily="34" charset="0"/>
              </a:rPr>
              <a:t>niệu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Pubourethral</a:t>
            </a:r>
            <a:r>
              <a:rPr lang="en-US" sz="2400" dirty="0">
                <a:latin typeface="Arial" panose="020B0604020202020204" pitchFamily="34" charset="0"/>
                <a:cs typeface="Arial" panose="020B0604020202020204" pitchFamily="34" charset="0"/>
              </a:rPr>
              <a:t> (PUL)</a:t>
            </a:r>
          </a:p>
          <a:p>
            <a:r>
              <a:rPr lang="en-US" sz="2400" dirty="0">
                <a:latin typeface="Arial" panose="020B0604020202020204" pitchFamily="34" charset="0"/>
                <a:cs typeface="Arial" panose="020B0604020202020204" pitchFamily="34" charset="0"/>
              </a:rPr>
              <a:t>Cung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chậu</a:t>
            </a:r>
            <a:r>
              <a:rPr lang="en-US" sz="2400" dirty="0">
                <a:latin typeface="Arial" panose="020B0604020202020204" pitchFamily="34" charset="0"/>
                <a:cs typeface="Arial" panose="020B0604020202020204" pitchFamily="34" charset="0"/>
              </a:rPr>
              <a:t> Arcus </a:t>
            </a:r>
            <a:r>
              <a:rPr lang="en-US" sz="2400" dirty="0" err="1">
                <a:latin typeface="Arial" panose="020B0604020202020204" pitchFamily="34" charset="0"/>
                <a:cs typeface="Arial" panose="020B0604020202020204" pitchFamily="34" charset="0"/>
              </a:rPr>
              <a:t>tendineus</a:t>
            </a:r>
            <a:r>
              <a:rPr lang="en-US" sz="2400" dirty="0">
                <a:latin typeface="Arial" panose="020B0604020202020204" pitchFamily="34" charset="0"/>
                <a:cs typeface="Arial" panose="020B0604020202020204" pitchFamily="34" charset="0"/>
              </a:rPr>
              <a:t> fascia pelvis (ATFP)</a:t>
            </a:r>
          </a:p>
          <a:p>
            <a:r>
              <a:rPr lang="en-US" sz="2400" dirty="0" err="1">
                <a:latin typeface="Arial" panose="020B0604020202020204" pitchFamily="34" charset="0"/>
                <a:cs typeface="Arial" panose="020B0604020202020204" pitchFamily="34" charset="0"/>
              </a:rPr>
              <a:t>Dây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Cardinal (CL)</a:t>
            </a:r>
          </a:p>
          <a:p>
            <a:r>
              <a:rPr lang="en-US" sz="2400" dirty="0" err="1">
                <a:latin typeface="Arial" panose="020B0604020202020204" pitchFamily="34" charset="0"/>
                <a:cs typeface="Arial" panose="020B0604020202020204" pitchFamily="34" charset="0"/>
              </a:rPr>
              <a:t>Dây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cùng</a:t>
            </a:r>
            <a:r>
              <a:rPr lang="en-US" sz="2400" dirty="0">
                <a:latin typeface="Arial" panose="020B0604020202020204" pitchFamily="34" charset="0"/>
                <a:cs typeface="Arial" panose="020B0604020202020204" pitchFamily="34" charset="0"/>
              </a:rPr>
              <a:t> Uterosacral (USL)</a:t>
            </a:r>
          </a:p>
          <a:p>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chậu</a:t>
            </a:r>
            <a:r>
              <a:rPr lang="en-US" sz="2400" dirty="0">
                <a:latin typeface="Arial" panose="020B0604020202020204" pitchFamily="34" charset="0"/>
                <a:cs typeface="Arial" panose="020B0604020202020204" pitchFamily="34" charset="0"/>
              </a:rPr>
              <a:t> Perineal body (</a:t>
            </a:r>
            <a:r>
              <a:rPr lang="en-US" sz="2400">
                <a:latin typeface="Arial" panose="020B0604020202020204" pitchFamily="34" charset="0"/>
                <a:cs typeface="Arial" panose="020B0604020202020204" pitchFamily="34" charset="0"/>
              </a:rPr>
              <a:t>PB) và cơ ngang đáy chậu sâu DTP</a:t>
            </a: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38D88F6-1C08-4671-AC92-A9A5DD3DE455}"/>
              </a:ext>
            </a:extLst>
          </p:cNvPr>
          <p:cNvPicPr>
            <a:picLocks noChangeAspect="1"/>
          </p:cNvPicPr>
          <p:nvPr/>
        </p:nvPicPr>
        <p:blipFill>
          <a:blip r:embed="rId3"/>
          <a:stretch>
            <a:fillRect/>
          </a:stretch>
        </p:blipFill>
        <p:spPr>
          <a:xfrm>
            <a:off x="793948" y="1905000"/>
            <a:ext cx="4758748" cy="3715273"/>
          </a:xfrm>
          <a:prstGeom prst="rect">
            <a:avLst/>
          </a:prstGeom>
        </p:spPr>
      </p:pic>
    </p:spTree>
    <p:extLst>
      <p:ext uri="{BB962C8B-B14F-4D97-AF65-F5344CB8AC3E}">
        <p14:creationId xmlns:p14="http://schemas.microsoft.com/office/powerpoint/2010/main" val="2076794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E1B8-34BF-463D-89D5-7CF6F73DFA27}"/>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CẤU TRÚC DÂY CHẰNG </a:t>
            </a:r>
          </a:p>
        </p:txBody>
      </p:sp>
      <p:sp>
        <p:nvSpPr>
          <p:cNvPr id="3" name="Content Placeholder 2">
            <a:extLst>
              <a:ext uri="{FF2B5EF4-FFF2-40B4-BE49-F238E27FC236}">
                <a16:creationId xmlns:a16="http://schemas.microsoft.com/office/drawing/2014/main" id="{60C4CA3E-CD7B-40F8-920A-76AF079008C6}"/>
              </a:ext>
            </a:extLst>
          </p:cNvPr>
          <p:cNvSpPr>
            <a:spLocks noGrp="1"/>
          </p:cNvSpPr>
          <p:nvPr>
            <p:ph idx="1"/>
          </p:nvPr>
        </p:nvSpPr>
        <p:spPr>
          <a:xfrm>
            <a:off x="2497772" y="1699260"/>
            <a:ext cx="8915400" cy="4100290"/>
          </a:xfrm>
        </p:spPr>
        <p:txBody>
          <a:bodyPr vert="horz" lIns="91440" tIns="45720" rIns="91440" bIns="45720" rtlCol="0" anchor="t">
            <a:noAutofit/>
          </a:bodyPr>
          <a:lstStyle/>
          <a:p>
            <a:pPr>
              <a:lnSpc>
                <a:spcPct val="107000"/>
              </a:lnSpc>
              <a:buFont typeface="Calibri" panose="020F0502020204030204" pitchFamily="34" charset="0"/>
              <a:buChar char="-"/>
            </a:pPr>
            <a:r>
              <a:rPr lang="en-US" sz="2400" dirty="0" err="1">
                <a:effectLst/>
                <a:latin typeface="Calibri"/>
                <a:ea typeface="Calibri" panose="020F0502020204030204" pitchFamily="34" charset="0"/>
                <a:cs typeface="Times New Roman"/>
              </a:rPr>
              <a:t>Dây</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chằng</a:t>
            </a:r>
            <a:r>
              <a:rPr lang="en-US" sz="2400" dirty="0">
                <a:effectLst/>
                <a:latin typeface="Calibri"/>
                <a:ea typeface="Calibri" panose="020F0502020204030204" pitchFamily="34" charset="0"/>
                <a:cs typeface="Times New Roman"/>
              </a:rPr>
              <a:t> mu </a:t>
            </a:r>
            <a:r>
              <a:rPr lang="en-US" sz="2400" dirty="0" err="1">
                <a:effectLst/>
                <a:latin typeface="Calibri"/>
                <a:ea typeface="Calibri" panose="020F0502020204030204" pitchFamily="34" charset="0"/>
                <a:cs typeface="Times New Roman"/>
              </a:rPr>
              <a:t>niệu</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đạo</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Pubourethral</a:t>
            </a:r>
            <a:r>
              <a:rPr lang="en-US" sz="2400" dirty="0">
                <a:effectLst/>
                <a:latin typeface="Calibri"/>
                <a:ea typeface="Calibri" panose="020F0502020204030204" pitchFamily="34" charset="0"/>
                <a:cs typeface="Times New Roman"/>
              </a:rPr>
              <a:t> (PUL):</a:t>
            </a:r>
            <a:r>
              <a:rPr lang="en-US" sz="2400" dirty="0">
                <a:latin typeface="Calibri"/>
                <a:ea typeface="Calibri" panose="020F0502020204030204" pitchFamily="34" charset="0"/>
                <a:cs typeface="Times New Roman"/>
              </a:rPr>
              <a:t> </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bám</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vào</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giữa</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niệu</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đạo</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và</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cơ</a:t>
            </a:r>
            <a:r>
              <a:rPr lang="en-US" sz="2400" dirty="0">
                <a:effectLst/>
                <a:latin typeface="Calibri"/>
                <a:ea typeface="Calibri" panose="020F0502020204030204" pitchFamily="34" charset="0"/>
                <a:cs typeface="Times New Roman"/>
              </a:rPr>
              <a:t> </a:t>
            </a:r>
            <a:r>
              <a:rPr lang="en-US" sz="2400">
                <a:effectLst/>
                <a:latin typeface="Calibri"/>
                <a:ea typeface="Calibri" panose="020F0502020204030204" pitchFamily="34" charset="0"/>
                <a:cs typeface="Times New Roman"/>
              </a:rPr>
              <a:t>mu cụt</a:t>
            </a:r>
            <a:endParaRPr lang="en-US" sz="2400" dirty="0">
              <a:effectLst/>
              <a:latin typeface="Calibri"/>
              <a:ea typeface="Calibri" panose="020F0502020204030204" pitchFamily="34" charset="0"/>
              <a:cs typeface="Times New Roman"/>
            </a:endParaRPr>
          </a:p>
          <a:p>
            <a:pPr marL="342900" lvl="0" indent="-342900">
              <a:lnSpc>
                <a:spcPct val="107000"/>
              </a:lnSpc>
              <a:buFont typeface="Calibri" panose="020F0502020204030204" pitchFamily="34" charset="0"/>
              <a:buChar char="-"/>
            </a:pPr>
            <a:r>
              <a:rPr lang="en-US" sz="2400" dirty="0">
                <a:effectLst/>
                <a:latin typeface="Calibri"/>
                <a:ea typeface="Calibri" panose="020F0502020204030204" pitchFamily="34" charset="0"/>
                <a:cs typeface="Times New Roman"/>
              </a:rPr>
              <a:t>Cung </a:t>
            </a:r>
            <a:r>
              <a:rPr lang="en-US" sz="2400" dirty="0" err="1">
                <a:effectLst/>
                <a:latin typeface="Calibri"/>
                <a:ea typeface="Calibri" panose="020F0502020204030204" pitchFamily="34" charset="0"/>
                <a:cs typeface="Times New Roman"/>
              </a:rPr>
              <a:t>cân</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mạc</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chậu</a:t>
            </a:r>
            <a:r>
              <a:rPr lang="en-US" sz="2400" dirty="0">
                <a:effectLst/>
                <a:latin typeface="Calibri"/>
                <a:ea typeface="Calibri" panose="020F0502020204030204" pitchFamily="34" charset="0"/>
                <a:cs typeface="Times New Roman"/>
              </a:rPr>
              <a:t> Arcus </a:t>
            </a:r>
            <a:r>
              <a:rPr lang="en-US" sz="2400" dirty="0" err="1">
                <a:effectLst/>
                <a:latin typeface="Calibri"/>
                <a:ea typeface="Calibri" panose="020F0502020204030204" pitchFamily="34" charset="0"/>
                <a:cs typeface="Times New Roman"/>
              </a:rPr>
              <a:t>tendineus</a:t>
            </a:r>
            <a:r>
              <a:rPr lang="en-US" sz="2400" dirty="0">
                <a:effectLst/>
                <a:latin typeface="Calibri"/>
                <a:ea typeface="Calibri" panose="020F0502020204030204" pitchFamily="34" charset="0"/>
                <a:cs typeface="Times New Roman"/>
              </a:rPr>
              <a:t> fascia pelvis (ATFP): </a:t>
            </a:r>
            <a:r>
              <a:rPr lang="en-US" sz="2400" dirty="0" err="1">
                <a:effectLst/>
                <a:latin typeface="Calibri"/>
                <a:ea typeface="Calibri" panose="020F0502020204030204" pitchFamily="34" charset="0"/>
                <a:cs typeface="Times New Roman"/>
              </a:rPr>
              <a:t>phát</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xuất</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phía</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trên</a:t>
            </a:r>
            <a:r>
              <a:rPr lang="en-US" sz="2400" dirty="0">
                <a:effectLst/>
                <a:latin typeface="Calibri"/>
                <a:ea typeface="Calibri" panose="020F0502020204030204" pitchFamily="34" charset="0"/>
                <a:cs typeface="Times New Roman"/>
              </a:rPr>
              <a:t> PUL </a:t>
            </a:r>
            <a:r>
              <a:rPr lang="en-US" sz="2400" dirty="0" err="1">
                <a:effectLst/>
                <a:latin typeface="Calibri"/>
                <a:ea typeface="Calibri" panose="020F0502020204030204" pitchFamily="34" charset="0"/>
                <a:cs typeface="Times New Roman"/>
              </a:rPr>
              <a:t>và</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bám</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vào</a:t>
            </a:r>
            <a:r>
              <a:rPr lang="en-US" sz="2400" dirty="0">
                <a:effectLst/>
                <a:latin typeface="Calibri"/>
                <a:ea typeface="Calibri" panose="020F0502020204030204" pitchFamily="34" charset="0"/>
                <a:cs typeface="Times New Roman"/>
              </a:rPr>
              <a:t> </a:t>
            </a:r>
            <a:r>
              <a:rPr lang="en-US" sz="2400">
                <a:effectLst/>
                <a:latin typeface="Calibri"/>
                <a:ea typeface="Calibri" panose="020F0502020204030204" pitchFamily="34" charset="0"/>
                <a:cs typeface="Times New Roman"/>
              </a:rPr>
              <a:t>gai ngồi</a:t>
            </a:r>
            <a:endParaRPr lang="en-US" sz="2400" dirty="0">
              <a:effectLst/>
              <a:latin typeface="Calibri"/>
              <a:ea typeface="Calibri" panose="020F0502020204030204" pitchFamily="34" charset="0"/>
              <a:cs typeface="Times New Roman"/>
            </a:endParaRPr>
          </a:p>
          <a:p>
            <a:pPr>
              <a:lnSpc>
                <a:spcPct val="107000"/>
              </a:lnSpc>
              <a:buFont typeface="Calibri" panose="020F0502020204030204" pitchFamily="34" charset="0"/>
              <a:buChar char="-"/>
            </a:pPr>
            <a:r>
              <a:rPr lang="en-US" sz="2400" dirty="0" err="1">
                <a:effectLst/>
                <a:latin typeface="Calibri"/>
                <a:ea typeface="Calibri" panose="020F0502020204030204" pitchFamily="34" charset="0"/>
                <a:cs typeface="Times New Roman"/>
              </a:rPr>
              <a:t>Dây</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chằng</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chính</a:t>
            </a:r>
            <a:r>
              <a:rPr lang="en-US" sz="2400" dirty="0">
                <a:effectLst/>
                <a:latin typeface="Calibri"/>
                <a:ea typeface="Calibri" panose="020F0502020204030204" pitchFamily="34" charset="0"/>
                <a:cs typeface="Times New Roman"/>
              </a:rPr>
              <a:t> Cardinal (CL): </a:t>
            </a:r>
            <a:r>
              <a:rPr lang="en-US" sz="2400" dirty="0" err="1">
                <a:effectLst/>
                <a:latin typeface="Calibri"/>
                <a:ea typeface="Calibri" panose="020F0502020204030204" pitchFamily="34" charset="0"/>
                <a:cs typeface="Times New Roman"/>
              </a:rPr>
              <a:t>bám</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vòng</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cổ</a:t>
            </a:r>
            <a:r>
              <a:rPr lang="en-US" sz="2400" dirty="0">
                <a:effectLst/>
                <a:latin typeface="Calibri"/>
                <a:ea typeface="Calibri" panose="020F0502020204030204" pitchFamily="34" charset="0"/>
                <a:cs typeface="Times New Roman"/>
              </a:rPr>
              <a:t> cervical ring (CX) </a:t>
            </a:r>
            <a:r>
              <a:rPr lang="en-US" sz="2400" dirty="0" err="1">
                <a:effectLst/>
                <a:latin typeface="Calibri"/>
                <a:ea typeface="Calibri" panose="020F0502020204030204" pitchFamily="34" charset="0"/>
                <a:cs typeface="Times New Roman"/>
              </a:rPr>
              <a:t>của</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thành</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trước</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âm</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đạo</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và</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xương</a:t>
            </a:r>
            <a:r>
              <a:rPr lang="en-US" sz="2400" dirty="0">
                <a:effectLst/>
                <a:latin typeface="Calibri"/>
                <a:ea typeface="Calibri" panose="020F0502020204030204" pitchFamily="34" charset="0"/>
                <a:cs typeface="Times New Roman"/>
              </a:rPr>
              <a:t> </a:t>
            </a:r>
            <a:r>
              <a:rPr lang="en-US" sz="2400" err="1">
                <a:effectLst/>
                <a:latin typeface="Calibri"/>
                <a:ea typeface="Calibri" panose="020F0502020204030204" pitchFamily="34" charset="0"/>
                <a:cs typeface="Times New Roman"/>
              </a:rPr>
              <a:t>hai</a:t>
            </a:r>
            <a:r>
              <a:rPr lang="en-US" sz="2400">
                <a:effectLst/>
                <a:latin typeface="Calibri"/>
                <a:ea typeface="Calibri" panose="020F0502020204030204" pitchFamily="34" charset="0"/>
                <a:cs typeface="Times New Roman"/>
              </a:rPr>
              <a:t> bên</a:t>
            </a:r>
            <a:r>
              <a:rPr lang="en-US" sz="2400">
                <a:latin typeface="Calibri"/>
                <a:ea typeface="Calibri" panose="020F0502020204030204" pitchFamily="34" charset="0"/>
                <a:cs typeface="Times New Roman"/>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2400" dirty="0" err="1">
                <a:effectLst/>
                <a:latin typeface="Calibri"/>
                <a:ea typeface="Calibri" panose="020F0502020204030204" pitchFamily="34" charset="0"/>
                <a:cs typeface="Times New Roman"/>
              </a:rPr>
              <a:t>Dây</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chằng</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tử</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cung</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cùng</a:t>
            </a:r>
            <a:r>
              <a:rPr lang="en-US" sz="2400" dirty="0">
                <a:effectLst/>
                <a:latin typeface="Calibri"/>
                <a:ea typeface="Calibri" panose="020F0502020204030204" pitchFamily="34" charset="0"/>
                <a:cs typeface="Times New Roman"/>
              </a:rPr>
              <a:t> Uterosacral (USL): </a:t>
            </a:r>
            <a:r>
              <a:rPr lang="en-US" sz="2400" dirty="0" err="1">
                <a:effectLst/>
                <a:latin typeface="Calibri"/>
                <a:ea typeface="Calibri" panose="020F0502020204030204" pitchFamily="34" charset="0"/>
                <a:cs typeface="Times New Roman"/>
              </a:rPr>
              <a:t>báo</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từ</a:t>
            </a:r>
            <a:r>
              <a:rPr lang="en-US" sz="2400" dirty="0">
                <a:effectLst/>
                <a:latin typeface="Calibri"/>
                <a:ea typeface="Calibri" panose="020F0502020204030204" pitchFamily="34" charset="0"/>
                <a:cs typeface="Times New Roman"/>
              </a:rPr>
              <a:t> CX </a:t>
            </a:r>
            <a:r>
              <a:rPr lang="en-US" sz="2400" dirty="0" err="1">
                <a:effectLst/>
                <a:latin typeface="Calibri"/>
                <a:ea typeface="Calibri" panose="020F0502020204030204" pitchFamily="34" charset="0"/>
                <a:cs typeface="Times New Roman"/>
              </a:rPr>
              <a:t>đến</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xương</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cùng</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và</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thành</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bên</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của</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trực</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tràng</a:t>
            </a:r>
            <a:endParaRPr lang="en-US" sz="2400">
              <a:effectLst/>
              <a:latin typeface="Calibri"/>
              <a:ea typeface="Calibri" panose="020F0502020204030204" pitchFamily="34" charset="0"/>
              <a:cs typeface="Times New Roman"/>
            </a:endParaRPr>
          </a:p>
          <a:p>
            <a:pPr marL="342900" lvl="0" indent="-342900">
              <a:lnSpc>
                <a:spcPct val="107000"/>
              </a:lnSpc>
              <a:spcAft>
                <a:spcPts val="800"/>
              </a:spcAft>
              <a:buFont typeface="Calibri" panose="020F0502020204030204" pitchFamily="34" charset="0"/>
              <a:buChar char="-"/>
            </a:pPr>
            <a:r>
              <a:rPr lang="en-US" sz="2400" dirty="0" err="1">
                <a:effectLst/>
                <a:latin typeface="Calibri"/>
                <a:ea typeface="Calibri" panose="020F0502020204030204" pitchFamily="34" charset="0"/>
                <a:cs typeface="Times New Roman"/>
              </a:rPr>
              <a:t>Thể</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đáy</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chậu</a:t>
            </a:r>
            <a:r>
              <a:rPr lang="en-US" sz="2400" dirty="0">
                <a:effectLst/>
                <a:latin typeface="Calibri"/>
                <a:ea typeface="Calibri" panose="020F0502020204030204" pitchFamily="34" charset="0"/>
                <a:cs typeface="Times New Roman"/>
              </a:rPr>
              <a:t> Perineal body (PB</a:t>
            </a:r>
            <a:r>
              <a:rPr lang="en-US" sz="2400">
                <a:effectLst/>
                <a:latin typeface="Calibri"/>
                <a:ea typeface="Calibri" panose="020F0502020204030204" pitchFamily="34" charset="0"/>
                <a:cs typeface="Times New Roman"/>
              </a:rPr>
              <a:t>) </a:t>
            </a:r>
            <a:r>
              <a:rPr lang="en-US" sz="2400">
                <a:latin typeface="Calibri"/>
                <a:ea typeface="Calibri" panose="020F0502020204030204" pitchFamily="34" charset="0"/>
                <a:cs typeface="Times New Roman"/>
              </a:rPr>
              <a:t>bám</a:t>
            </a:r>
            <a:r>
              <a:rPr lang="en-US" sz="240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vào</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phần</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sau</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của</a:t>
            </a:r>
            <a:r>
              <a:rPr lang="en-US" sz="2400" dirty="0">
                <a:effectLst/>
                <a:latin typeface="Calibri"/>
                <a:ea typeface="Calibri" panose="020F0502020204030204" pitchFamily="34" charset="0"/>
                <a:cs typeface="Times New Roman"/>
              </a:rPr>
              <a:t> </a:t>
            </a:r>
            <a:r>
              <a:rPr lang="en-US" sz="2400" dirty="0" err="1">
                <a:latin typeface="Calibri"/>
                <a:ea typeface="Calibri" panose="020F0502020204030204" pitchFamily="34" charset="0"/>
                <a:cs typeface="Times New Roman"/>
              </a:rPr>
              <a:t>ngành</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xuống</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của</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xương</a:t>
            </a:r>
            <a:r>
              <a:rPr lang="en-US" sz="2400" dirty="0">
                <a:effectLst/>
                <a:latin typeface="Calibri"/>
                <a:ea typeface="Calibri" panose="020F0502020204030204" pitchFamily="34" charset="0"/>
                <a:cs typeface="Times New Roman"/>
              </a:rPr>
              <a:t> mu qua </a:t>
            </a:r>
            <a:r>
              <a:rPr lang="en-US" sz="2400" dirty="0" err="1">
                <a:effectLst/>
                <a:latin typeface="Calibri"/>
                <a:ea typeface="Calibri" panose="020F0502020204030204" pitchFamily="34" charset="0"/>
                <a:cs typeface="Times New Roman"/>
              </a:rPr>
              <a:t>dây</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chằng</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ngang</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đáy</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chậu</a:t>
            </a:r>
            <a:r>
              <a:rPr lang="en-US" sz="2400" dirty="0">
                <a:effectLst/>
                <a:latin typeface="Calibri"/>
                <a:ea typeface="Calibri" panose="020F0502020204030204" pitchFamily="34" charset="0"/>
                <a:cs typeface="Times New Roman"/>
              </a:rPr>
              <a:t> </a:t>
            </a:r>
            <a:r>
              <a:rPr lang="en-US" sz="2400" dirty="0" err="1">
                <a:effectLst/>
                <a:latin typeface="Calibri"/>
                <a:ea typeface="Calibri" panose="020F0502020204030204" pitchFamily="34" charset="0"/>
                <a:cs typeface="Times New Roman"/>
              </a:rPr>
              <a:t>sâu</a:t>
            </a:r>
            <a:endParaRPr lang="en-US" sz="2400" dirty="0" err="1">
              <a:latin typeface="Calibri"/>
              <a:cs typeface="Times New Roman"/>
            </a:endParaRPr>
          </a:p>
        </p:txBody>
      </p:sp>
    </p:spTree>
    <p:extLst>
      <p:ext uri="{BB962C8B-B14F-4D97-AF65-F5344CB8AC3E}">
        <p14:creationId xmlns:p14="http://schemas.microsoft.com/office/powerpoint/2010/main" val="1889571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D500-8427-42C0-B863-67A1B53DBA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3E3127-D077-46B0-8984-6F5155AE6E4F}"/>
              </a:ext>
            </a:extLst>
          </p:cNvPr>
          <p:cNvSpPr>
            <a:spLocks noGrp="1"/>
          </p:cNvSpPr>
          <p:nvPr>
            <p:ph sz="half" idx="1"/>
          </p:nvPr>
        </p:nvSpPr>
        <p:spPr>
          <a:xfrm>
            <a:off x="1437649" y="2109092"/>
            <a:ext cx="4313864" cy="3777622"/>
          </a:xfrm>
        </p:spPr>
        <p:txBody>
          <a:bodyPr vert="horz" lIns="91440" tIns="45720" rIns="91440" bIns="45720" rtlCol="0" anchor="t">
            <a:normAutofit/>
          </a:bodyPr>
          <a:lstStyle/>
          <a:p>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chậu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chậu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sâu</a:t>
            </a:r>
            <a:r>
              <a:rPr lang="en-US" sz="2400" dirty="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074C2256-FE66-9C08-0AB0-B21FB31E819C}"/>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E330BCFF-EDCB-4956-89DE-2CBE0AB93F99}"/>
              </a:ext>
            </a:extLst>
          </p:cNvPr>
          <p:cNvPicPr>
            <a:picLocks noChangeAspect="1"/>
          </p:cNvPicPr>
          <p:nvPr/>
        </p:nvPicPr>
        <p:blipFill>
          <a:blip r:embed="rId2"/>
          <a:stretch>
            <a:fillRect/>
          </a:stretch>
        </p:blipFill>
        <p:spPr>
          <a:xfrm>
            <a:off x="6051791" y="627624"/>
            <a:ext cx="5753098" cy="5463182"/>
          </a:xfrm>
          <a:prstGeom prst="rect">
            <a:avLst/>
          </a:prstGeom>
        </p:spPr>
      </p:pic>
    </p:spTree>
    <p:extLst>
      <p:ext uri="{BB962C8B-B14F-4D97-AF65-F5344CB8AC3E}">
        <p14:creationId xmlns:p14="http://schemas.microsoft.com/office/powerpoint/2010/main" val="326220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7DC0-4AC9-4DA8-AF6A-9EBBABFE61CB}"/>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MẠC ÂM ĐẠO</a:t>
            </a:r>
          </a:p>
        </p:txBody>
      </p:sp>
      <p:sp>
        <p:nvSpPr>
          <p:cNvPr id="3" name="Content Placeholder 2">
            <a:extLst>
              <a:ext uri="{FF2B5EF4-FFF2-40B4-BE49-F238E27FC236}">
                <a16:creationId xmlns:a16="http://schemas.microsoft.com/office/drawing/2014/main" id="{D7715DA3-4AF5-4FB2-BF8E-9C9BE352F9E2}"/>
              </a:ext>
            </a:extLst>
          </p:cNvPr>
          <p:cNvSpPr>
            <a:spLocks noGrp="1"/>
          </p:cNvSpPr>
          <p:nvPr>
            <p:ph sz="half" idx="1"/>
          </p:nvPr>
        </p:nvSpPr>
        <p:spPr>
          <a:xfrm>
            <a:off x="1006867" y="1863792"/>
            <a:ext cx="5803741" cy="4370098"/>
          </a:xfrm>
        </p:spPr>
        <p:txBody>
          <a:bodyPr>
            <a:normAutofit/>
          </a:bodyPr>
          <a:lstStyle/>
          <a:p>
            <a:pPr algn="just">
              <a:lnSpc>
                <a:spcPct val="107000"/>
              </a:lnSpc>
              <a:spcAft>
                <a:spcPts val="800"/>
              </a:spcAft>
            </a:pPr>
            <a:r>
              <a:rPr lang="en-US" sz="2400">
                <a:effectLst/>
                <a:latin typeface="Arial" panose="020B0604020202020204" pitchFamily="34" charset="0"/>
                <a:ea typeface="Calibri" panose="020F0502020204030204" pitchFamily="34" charset="0"/>
                <a:cs typeface="Arial" panose="020B0604020202020204" pitchFamily="34" charset="0"/>
              </a:rPr>
              <a:t>Mạc âm đạo thường được gọi là mạc mu cổ hay mạc trực tràng âm đạo (pubocervical fascia (PCF) or rectovaginal fascia (RVF)) là mô sợi cơ bao gồm cơ trơn, collagen, elastin, thần kinh và mạch máu. </a:t>
            </a:r>
          </a:p>
          <a:p>
            <a:pPr algn="just">
              <a:lnSpc>
                <a:spcPct val="107000"/>
              </a:lnSpc>
              <a:spcAft>
                <a:spcPts val="800"/>
              </a:spcAft>
            </a:pPr>
            <a:r>
              <a:rPr lang="en-US" sz="2400">
                <a:effectLst/>
                <a:latin typeface="Arial" panose="020B0604020202020204" pitchFamily="34" charset="0"/>
                <a:ea typeface="Calibri" panose="020F0502020204030204" pitchFamily="34" charset="0"/>
                <a:cs typeface="Arial" panose="020B0604020202020204" pitchFamily="34" charset="0"/>
              </a:rPr>
              <a:t>Các mạc bám vào dây chằng. </a:t>
            </a:r>
            <a:endParaRPr lang="en-US" sz="2400">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2400">
                <a:effectLst/>
                <a:latin typeface="Arial" panose="020B0604020202020204" pitchFamily="34" charset="0"/>
                <a:ea typeface="Calibri" panose="020F0502020204030204" pitchFamily="34" charset="0"/>
                <a:cs typeface="Arial" panose="020B0604020202020204" pitchFamily="34" charset="0"/>
              </a:rPr>
              <a:t>Tổn thương các mạc thì cũng kết hợp với tổn thương dây chằng. </a:t>
            </a:r>
          </a:p>
          <a:p>
            <a:endParaRPr lang="en-US"/>
          </a:p>
        </p:txBody>
      </p:sp>
      <p:pic>
        <p:nvPicPr>
          <p:cNvPr id="5" name="Content Placeholder 4">
            <a:extLst>
              <a:ext uri="{FF2B5EF4-FFF2-40B4-BE49-F238E27FC236}">
                <a16:creationId xmlns:a16="http://schemas.microsoft.com/office/drawing/2014/main" id="{57FD47CD-5371-2B07-8749-91BC4DBCB245}"/>
              </a:ext>
            </a:extLst>
          </p:cNvPr>
          <p:cNvPicPr>
            <a:picLocks noGrp="1" noChangeAspect="1"/>
          </p:cNvPicPr>
          <p:nvPr>
            <p:ph sz="half" idx="2"/>
          </p:nvPr>
        </p:nvPicPr>
        <p:blipFill>
          <a:blip r:embed="rId2"/>
          <a:stretch>
            <a:fillRect/>
          </a:stretch>
        </p:blipFill>
        <p:spPr>
          <a:xfrm>
            <a:off x="6904235" y="1555079"/>
            <a:ext cx="5376644" cy="4244720"/>
          </a:xfrm>
          <a:prstGeom prst="rect">
            <a:avLst/>
          </a:prstGeom>
        </p:spPr>
      </p:pic>
    </p:spTree>
    <p:extLst>
      <p:ext uri="{BB962C8B-B14F-4D97-AF65-F5344CB8AC3E}">
        <p14:creationId xmlns:p14="http://schemas.microsoft.com/office/powerpoint/2010/main" val="32437781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D25DD01AC3D44D9EE5AFD7AB9CA6BB" ma:contentTypeVersion="14" ma:contentTypeDescription="Create a new document." ma:contentTypeScope="" ma:versionID="eb6d84aa559f3dd393ff26af14c2ad6c">
  <xsd:schema xmlns:xsd="http://www.w3.org/2001/XMLSchema" xmlns:xs="http://www.w3.org/2001/XMLSchema" xmlns:p="http://schemas.microsoft.com/office/2006/metadata/properties" xmlns:ns3="ea7e9776-42e4-47ec-9e21-5a8808595089" xmlns:ns4="dd652001-4ef9-4714-a4e8-98267b047edf" targetNamespace="http://schemas.microsoft.com/office/2006/metadata/properties" ma:root="true" ma:fieldsID="07c60acc43f4b1b99cd0a964a4c07cf0" ns3:_="" ns4:_="">
    <xsd:import namespace="ea7e9776-42e4-47ec-9e21-5a8808595089"/>
    <xsd:import namespace="dd652001-4ef9-4714-a4e8-98267b047ed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7e9776-42e4-47ec-9e21-5a88085950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652001-4ef9-4714-a4e8-98267b047ed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BB2642-639B-45E4-9091-5E553F6FAFDC}">
  <ds:schemaRefs>
    <ds:schemaRef ds:uri="http://purl.org/dc/dcmitype/"/>
    <ds:schemaRef ds:uri="dd652001-4ef9-4714-a4e8-98267b047edf"/>
    <ds:schemaRef ds:uri="http://schemas.microsoft.com/office/2006/metadata/properties"/>
    <ds:schemaRef ds:uri="http://schemas.microsoft.com/office/2006/documentManagement/types"/>
    <ds:schemaRef ds:uri="ea7e9776-42e4-47ec-9e21-5a8808595089"/>
    <ds:schemaRef ds:uri="http://purl.org/dc/term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2.xml><?xml version="1.0" encoding="utf-8"?>
<ds:datastoreItem xmlns:ds="http://schemas.openxmlformats.org/officeDocument/2006/customXml" ds:itemID="{AC0A6918-A1D0-4736-87C9-9E4D8FE42D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7e9776-42e4-47ec-9e21-5a8808595089"/>
    <ds:schemaRef ds:uri="dd652001-4ef9-4714-a4e8-98267b047e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182732-50F4-4603-A99F-D41F33976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1087</TotalTime>
  <Words>4871</Words>
  <Application>Microsoft Office PowerPoint</Application>
  <PresentationFormat>Widescreen</PresentationFormat>
  <Paragraphs>231</Paragraphs>
  <Slides>55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Century Gothic</vt:lpstr>
      <vt:lpstr>Times New Roman</vt:lpstr>
      <vt:lpstr>Wingdings 3</vt:lpstr>
      <vt:lpstr>Wisp</vt:lpstr>
      <vt:lpstr>QUAN NIỆM MỚI VỀ GIẢI PHẪU,  SINH LÝ VÀ PHẪU THUẬT HMTT  THEO THUYẾT NGUYÊN VẸN</vt:lpstr>
      <vt:lpstr>Mục tiêu chuyên đề</vt:lpstr>
      <vt:lpstr>ĐẠI CƯƠNG</vt:lpstr>
      <vt:lpstr>PowerPoint Presentation</vt:lpstr>
      <vt:lpstr>CÁC KHÁI NIỆM MỚI</vt:lpstr>
      <vt:lpstr>CẤU TRÚC DÂY CHẰNG</vt:lpstr>
      <vt:lpstr>CẤU TRÚC DÂY CHẰNG </vt:lpstr>
      <vt:lpstr>PowerPoint Presentation</vt:lpstr>
      <vt:lpstr>MẠC ÂM ĐẠO</vt:lpstr>
      <vt:lpstr>MẠC MU CỔ</vt:lpstr>
      <vt:lpstr>MẠC TRỰC TRÀNG ÂM ĐẠO</vt:lpstr>
      <vt:lpstr>CÁC KHOANG TẠNG </vt:lpstr>
      <vt:lpstr>CÁC CƠ</vt:lpstr>
      <vt:lpstr>VAI TRÒ CỦA CƠ TRƠN HẬU MÔN TRONG LÚC ĐÓNG VÀ TỐNG XUẤT </vt:lpstr>
      <vt:lpstr>GIẢI PHẪU CHỨC NĂNG CỦA CƠ VÂN SÀN CHẬU</vt:lpstr>
      <vt:lpstr>LỚP CƠ SÀN CHẬU PHÍA TRÊN </vt:lpstr>
      <vt:lpstr>LỚP CƠ SÀN CHẬU PHÍA TRÊN </vt:lpstr>
      <vt:lpstr>PowerPoint Presentation</vt:lpstr>
      <vt:lpstr>PowerPoint Presentation</vt:lpstr>
      <vt:lpstr>PowerPoint Presentation</vt:lpstr>
      <vt:lpstr>LỚP CƠ SÀN CHẬU PHÍA DƯỚI </vt:lpstr>
      <vt:lpstr>ĐÓNG HẬU MÔN – TRỰC TRÀNG</vt:lpstr>
      <vt:lpstr>ĐÓNG HMTT KHI RẶN</vt:lpstr>
      <vt:lpstr>TỐNG XUẤT PHÂN</vt:lpstr>
      <vt:lpstr>TỐNG XUẤT PHÂN</vt:lpstr>
      <vt:lpstr>PowerPoint Presentation</vt:lpstr>
      <vt:lpstr>KIỂM SOÁT THẦN KINH DO PHẢN XẠ</vt:lpstr>
      <vt:lpstr>PowerPoint Presentation</vt:lpstr>
      <vt:lpstr>CƠ CHẾ PHẢN HỒI THẦN KINH NGOẠI VI CÂN BẰNG CHỨC NĂNG CƠ </vt:lpstr>
      <vt:lpstr>BỆNH SINH KHI DÂY CHẰNG NHÃO</vt:lpstr>
      <vt:lpstr>PowerPoint Presentation</vt:lpstr>
      <vt:lpstr>Nhão dây chằng USL  </vt:lpstr>
      <vt:lpstr>PowerPoint Presentation</vt:lpstr>
      <vt:lpstr>PowerPoint Presentation</vt:lpstr>
      <vt:lpstr>Nhão thể đáy chậu </vt:lpstr>
      <vt:lpstr>Tầm quan trọng về giải phẫu và phẫu thuật của dây chằng DTP </vt:lpstr>
      <vt:lpstr>PowerPoint Presentation</vt:lpstr>
      <vt:lpstr>PowerPoint Presentation</vt:lpstr>
      <vt:lpstr>PowerPoint Presentation</vt:lpstr>
      <vt:lpstr>BỆNH SINH GIẢI PHẪU HỌC GÂY “TỐNG PHÂN TẮC NGHẼN”</vt:lpstr>
      <vt:lpstr>TỒN TẠI NGHỊCH LÝ ĐẠI TIỆN TẮC NGHẼN VÀ SÓN PHÂN ĐỒNG THỜI</vt:lpstr>
      <vt:lpstr>Cơ chế giải phẫu học gây són phân khi mắc cầu gấp</vt:lpstr>
      <vt:lpstr>Chức năng cơ "Kegel" - PRM </vt:lpstr>
      <vt:lpstr>CHẨN ĐOÁN DÂY CHẰNG TỔN THƯƠNG</vt:lpstr>
      <vt:lpstr>PowerPoint Presentation</vt:lpstr>
      <vt:lpstr>PHẪU THUẬT</vt:lpstr>
      <vt:lpstr>KẾT QUẢ PHẪU THUẬT ĐẶT DÃI BĂNG PHÍA SAU</vt:lpstr>
      <vt:lpstr>PowerPoint Presentation</vt:lpstr>
      <vt:lpstr>KẾT LUẬN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 niệm mới về giải phẫu, sinh lý và phẫu thuật  hậu môn trực tràng  dựa trên thuyết nguyên vẹn</dc:title>
  <dc:creator>Nguyen Trung Tin</dc:creator>
  <cp:lastModifiedBy>Nguyen Trung Tin</cp:lastModifiedBy>
  <cp:revision>211</cp:revision>
  <dcterms:created xsi:type="dcterms:W3CDTF">2022-03-09T00:32:02Z</dcterms:created>
  <dcterms:modified xsi:type="dcterms:W3CDTF">2022-08-07T01:27:47Z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0x010100BDD25DD01AC3D44D9EE5AFD7AB9CA6BB</vt:lpwstr>
  </property>
</Properties>
</file>